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1254" r:id="rId2"/>
    <p:sldId id="983" r:id="rId3"/>
    <p:sldId id="1253" r:id="rId4"/>
    <p:sldId id="638" r:id="rId5"/>
    <p:sldId id="1229" r:id="rId6"/>
    <p:sldId id="1247" r:id="rId7"/>
    <p:sldId id="1234" r:id="rId8"/>
    <p:sldId id="1227" r:id="rId9"/>
    <p:sldId id="1230" r:id="rId10"/>
    <p:sldId id="1231" r:id="rId11"/>
    <p:sldId id="1232" r:id="rId12"/>
    <p:sldId id="1248" r:id="rId13"/>
    <p:sldId id="1233" r:id="rId14"/>
    <p:sldId id="687" r:id="rId15"/>
    <p:sldId id="1237" r:id="rId16"/>
    <p:sldId id="1249" r:id="rId17"/>
    <p:sldId id="1239" r:id="rId18"/>
    <p:sldId id="1250" r:id="rId19"/>
    <p:sldId id="1241" r:id="rId20"/>
    <p:sldId id="1251" r:id="rId21"/>
    <p:sldId id="1243" r:id="rId22"/>
    <p:sldId id="1252" r:id="rId23"/>
    <p:sldId id="1222" r:id="rId24"/>
  </p:sldIdLst>
  <p:sldSz cx="12192000" cy="6858000"/>
  <p:notesSz cx="6858000" cy="9144000"/>
  <p:embeddedFontLst>
    <p:embeddedFont>
      <p:font typeface="SimSun" panose="02010600030101010101" pitchFamily="2" charset="-122"/>
      <p:regular r:id="rId26"/>
    </p:embeddedFont>
    <p:embeddedFont>
      <p:font typeface="Aldhabi" panose="01000000000000000000" pitchFamily="2" charset="-78"/>
      <p:regular r:id="rId27"/>
    </p:embeddedFont>
    <p:embeddedFont>
      <p:font typeface="Calibri" panose="020F0502020204030204" pitchFamily="34" charset="0"/>
      <p:regular r:id="rId28"/>
      <p:bold r:id="rId29"/>
      <p:italic r:id="rId30"/>
      <p:boldItalic r:id="rId31"/>
    </p:embeddedFont>
    <p:embeddedFont>
      <p:font typeface="Calibri Light" panose="020F0302020204030204" pitchFamily="34" charset="0"/>
      <p:regular r:id="rId32"/>
      <p:italic r:id="rId33"/>
    </p:embeddedFont>
    <p:embeddedFont>
      <p:font typeface="Copperplate Gothic Bold" panose="020E0705020206020404" pitchFamily="34" charset="0"/>
      <p:regular r:id="rId34"/>
    </p:embeddedFont>
    <p:embeddedFont>
      <p:font typeface="Graphik" panose="020B0503030202060203" pitchFamily="34" charset="0"/>
      <p:regular r:id="rId35"/>
      <p:bold r:id="rId36"/>
      <p:italic r:id="rId37"/>
      <p:boldItalic r:id="rId38"/>
    </p:embeddedFont>
    <p:embeddedFont>
      <p:font typeface="Graphik Black" panose="020B0A03030202060203" pitchFamily="34" charset="0"/>
      <p:bold r:id="rId39"/>
      <p:boldItalic r:id="rId40"/>
    </p:embeddedFont>
    <p:embeddedFont>
      <p:font typeface="Graphik Semibold" panose="020B0703030202060203" pitchFamily="34" charset="0"/>
      <p:bold r:id="rId41"/>
      <p:boldItalic r:id="rId42"/>
    </p:embeddedFont>
    <p:embeddedFont>
      <p:font typeface="Montserrat" panose="00000500000000000000" pitchFamily="2"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vindra Rokade, Pooja" initials="RRP" lastIdx="1" clrIdx="0">
    <p:extLst>
      <p:ext uri="{19B8F6BF-5375-455C-9EA6-DF929625EA0E}">
        <p15:presenceInfo xmlns:p15="http://schemas.microsoft.com/office/powerpoint/2012/main" userId="S::pooja.r.rokade@accenture.com::d8114c9c-4926-4a5e-8b40-f1dc32dda88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55AA"/>
    <a:srgbClr val="C47ABD"/>
    <a:srgbClr val="A055F5"/>
    <a:srgbClr val="EEE7FF"/>
    <a:srgbClr val="E6DCFF"/>
    <a:srgbClr val="C882C1"/>
    <a:srgbClr val="E6E6DC"/>
    <a:srgbClr val="DCAFFF"/>
    <a:srgbClr val="EBE4FF"/>
    <a:srgbClr val="BE8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98" autoAdjust="0"/>
    <p:restoredTop sz="94249" autoAdjust="0"/>
  </p:normalViewPr>
  <p:slideViewPr>
    <p:cSldViewPr snapToGrid="0">
      <p:cViewPr varScale="1">
        <p:scale>
          <a:sx n="107" d="100"/>
          <a:sy n="107" d="100"/>
        </p:scale>
        <p:origin x="1350"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15T18:59:42.458" idx="1">
    <p:pos x="10" y="10"/>
    <p:text/>
    <p:extLst>
      <p:ext uri="{C676402C-5697-4E1C-873F-D02D1690AC5C}">
        <p15:threadingInfo xmlns:p15="http://schemas.microsoft.com/office/powerpoint/2012/main" timeZoneBias="-33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47958-5E69-428D-B97C-3954485F2B77}"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DB21F3-8F20-4E45-82EE-347B4250EAB2}" type="slidenum">
              <a:rPr lang="en-US" smtClean="0"/>
              <a:t>‹#›</a:t>
            </a:fld>
            <a:endParaRPr lang="en-US"/>
          </a:p>
        </p:txBody>
      </p:sp>
    </p:spTree>
    <p:extLst>
      <p:ext uri="{BB962C8B-B14F-4D97-AF65-F5344CB8AC3E}">
        <p14:creationId xmlns:p14="http://schemas.microsoft.com/office/powerpoint/2010/main" val="1396101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Key Points Text Picture </a:t>
            </a:r>
            <a:r>
              <a:rPr lang="de-DE" dirty="0"/>
              <a:t>Active happy</a:t>
            </a:r>
            <a:endParaRPr lang="en-GB" dirty="0"/>
          </a:p>
          <a:p>
            <a:endParaRPr lang="en-GB" dirty="0"/>
          </a:p>
        </p:txBody>
      </p:sp>
      <p:sp>
        <p:nvSpPr>
          <p:cNvPr id="4" name="Slide Number Placeholder 3"/>
          <p:cNvSpPr>
            <a:spLocks noGrp="1"/>
          </p:cNvSpPr>
          <p:nvPr>
            <p:ph type="sldNum" sz="quarter" idx="5"/>
          </p:nvPr>
        </p:nvSpPr>
        <p:spPr/>
        <p:txBody>
          <a:bodyPr/>
          <a:lstStyle/>
          <a:p>
            <a:fld id="{AC157E0A-F321-48DC-AF94-681D4DCF344D}" type="slidenum">
              <a:rPr lang="en-US" smtClean="0"/>
              <a:t>2</a:t>
            </a:fld>
            <a:endParaRPr lang="en-US"/>
          </a:p>
        </p:txBody>
      </p:sp>
    </p:spTree>
    <p:extLst>
      <p:ext uri="{BB962C8B-B14F-4D97-AF65-F5344CB8AC3E}">
        <p14:creationId xmlns:p14="http://schemas.microsoft.com/office/powerpoint/2010/main" val="312472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A137696-E999-4D9C-AC51-EA16827A76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Agenda </a:t>
            </a:r>
            <a:r>
              <a:rPr lang="es-ES" dirty="0" err="1"/>
              <a:t>pictures</a:t>
            </a:r>
            <a:endParaRPr lang="es-ES" dirty="0"/>
          </a:p>
          <a:p>
            <a:endParaRPr lang="en-US" dirty="0"/>
          </a:p>
        </p:txBody>
      </p:sp>
    </p:spTree>
    <p:extLst>
      <p:ext uri="{BB962C8B-B14F-4D97-AF65-F5344CB8AC3E}">
        <p14:creationId xmlns:p14="http://schemas.microsoft.com/office/powerpoint/2010/main" val="360931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DB21F3-8F20-4E45-82EE-347B4250EAB2}" type="slidenum">
              <a:rPr lang="en-US" smtClean="0"/>
              <a:t>5</a:t>
            </a:fld>
            <a:endParaRPr lang="en-US"/>
          </a:p>
        </p:txBody>
      </p:sp>
    </p:spTree>
    <p:extLst>
      <p:ext uri="{BB962C8B-B14F-4D97-AF65-F5344CB8AC3E}">
        <p14:creationId xmlns:p14="http://schemas.microsoft.com/office/powerpoint/2010/main" val="129210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Points Comparison Text Blanc</a:t>
            </a:r>
            <a:endParaRPr lang="de-DE" dirty="0"/>
          </a:p>
          <a:p>
            <a:endParaRPr lang="en-US" dirty="0"/>
          </a:p>
        </p:txBody>
      </p:sp>
    </p:spTree>
    <p:extLst>
      <p:ext uri="{BB962C8B-B14F-4D97-AF65-F5344CB8AC3E}">
        <p14:creationId xmlns:p14="http://schemas.microsoft.com/office/powerpoint/2010/main" val="3700336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Points Comparison Text Blanc</a:t>
            </a:r>
            <a:endParaRPr lang="de-DE" dirty="0"/>
          </a:p>
          <a:p>
            <a:endParaRPr lang="en-US" dirty="0"/>
          </a:p>
        </p:txBody>
      </p:sp>
    </p:spTree>
    <p:extLst>
      <p:ext uri="{BB962C8B-B14F-4D97-AF65-F5344CB8AC3E}">
        <p14:creationId xmlns:p14="http://schemas.microsoft.com/office/powerpoint/2010/main" val="860270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Points Comparison Text Blanc</a:t>
            </a:r>
            <a:endParaRPr lang="de-DE" dirty="0"/>
          </a:p>
          <a:p>
            <a:endParaRPr lang="en-US" dirty="0"/>
          </a:p>
        </p:txBody>
      </p:sp>
    </p:spTree>
    <p:extLst>
      <p:ext uri="{BB962C8B-B14F-4D97-AF65-F5344CB8AC3E}">
        <p14:creationId xmlns:p14="http://schemas.microsoft.com/office/powerpoint/2010/main" val="4275376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Points Comparison Text Blanc</a:t>
            </a:r>
            <a:endParaRPr lang="de-DE" dirty="0"/>
          </a:p>
          <a:p>
            <a:endParaRPr lang="en-US" dirty="0"/>
          </a:p>
        </p:txBody>
      </p:sp>
    </p:spTree>
    <p:extLst>
      <p:ext uri="{BB962C8B-B14F-4D97-AF65-F5344CB8AC3E}">
        <p14:creationId xmlns:p14="http://schemas.microsoft.com/office/powerpoint/2010/main" val="1076714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Three Key Points Comparison Text Blanc</a:t>
            </a:r>
            <a:endParaRPr lang="de-DE" dirty="0"/>
          </a:p>
          <a:p>
            <a:endParaRPr lang="en-US" dirty="0"/>
          </a:p>
        </p:txBody>
      </p:sp>
    </p:spTree>
    <p:extLst>
      <p:ext uri="{BB962C8B-B14F-4D97-AF65-F5344CB8AC3E}">
        <p14:creationId xmlns:p14="http://schemas.microsoft.com/office/powerpoint/2010/main" val="382940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D144F41-F934-44B6-8AF7-777EE95BCA4E}"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dirty="0"/>
          </a:p>
        </p:txBody>
      </p:sp>
    </p:spTree>
    <p:extLst>
      <p:ext uri="{BB962C8B-B14F-4D97-AF65-F5344CB8AC3E}">
        <p14:creationId xmlns:p14="http://schemas.microsoft.com/office/powerpoint/2010/main" val="372003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323085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24769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Layout Tit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9750BA6-3BD3-43D4-92C6-A1A38869B2D7}"/>
              </a:ext>
            </a:extLst>
          </p:cNvPr>
          <p:cNvSpPr>
            <a:spLocks noGrp="1"/>
          </p:cNvSpPr>
          <p:nvPr>
            <p:ph type="title"/>
          </p:nvPr>
        </p:nvSpPr>
        <p:spPr/>
        <p:txBody>
          <a:bodyPr/>
          <a:lstStyle/>
          <a:p>
            <a:r>
              <a:rPr lang="de-DE" dirty="0"/>
              <a:t>Mastertitelformat bearbeiten</a:t>
            </a:r>
          </a:p>
        </p:txBody>
      </p:sp>
      <p:sp>
        <p:nvSpPr>
          <p:cNvPr id="3" name="Foliennummernplatzhalter 2">
            <a:extLst>
              <a:ext uri="{FF2B5EF4-FFF2-40B4-BE49-F238E27FC236}">
                <a16:creationId xmlns:a16="http://schemas.microsoft.com/office/drawing/2014/main" id="{1CEEAADB-4671-465D-AE09-CF767FAB5707}"/>
              </a:ext>
            </a:extLst>
          </p:cNvPr>
          <p:cNvSpPr>
            <a:spLocks noGrp="1"/>
          </p:cNvSpPr>
          <p:nvPr>
            <p:ph type="sldNum" sz="quarter" idx="10"/>
          </p:nvPr>
        </p:nvSpPr>
        <p:spPr/>
        <p:txBody>
          <a:bodyPr/>
          <a:lstStyle/>
          <a:p>
            <a:pPr algn="r" defTabSz="228600">
              <a:spcAft>
                <a:spcPts val="1200"/>
              </a:spcAft>
            </a:pPr>
            <a:fld id="{CC9E6EB9-168E-4914-8CC7-2E853AFB4F1B}" type="slidenum">
              <a:rPr lang="en-US" smtClean="0"/>
              <a:pPr algn="r" defTabSz="228600">
                <a:spcAft>
                  <a:spcPts val="1200"/>
                </a:spcAft>
              </a:pPr>
              <a:t>‹#›</a:t>
            </a:fld>
            <a:endParaRPr lang="en-US" dirty="0"/>
          </a:p>
        </p:txBody>
      </p:sp>
    </p:spTree>
    <p:extLst>
      <p:ext uri="{BB962C8B-B14F-4D97-AF65-F5344CB8AC3E}">
        <p14:creationId xmlns:p14="http://schemas.microsoft.com/office/powerpoint/2010/main" val="1782903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D144F41-F934-44B6-8AF7-777EE95BCA4E}"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245570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144F41-F934-44B6-8AF7-777EE95BCA4E}" type="datetimeFigureOut">
              <a:rPr lang="en-US" smtClean="0"/>
              <a:t>1/15/2022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4016968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D144F41-F934-44B6-8AF7-777EE95BCA4E}"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1892323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D144F41-F934-44B6-8AF7-777EE95BCA4E}" type="datetimeFigureOut">
              <a:rPr lang="en-US" smtClean="0"/>
              <a:t>1/15/2022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157350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D144F41-F934-44B6-8AF7-777EE95BCA4E}" type="datetimeFigureOut">
              <a:rPr lang="en-US" smtClean="0"/>
              <a:t>1/15/2022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408448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144F41-F934-44B6-8AF7-777EE95BCA4E}" type="datetimeFigureOut">
              <a:rPr lang="en-US" smtClean="0"/>
              <a:t>1/15/2022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BB0C51-5258-4AC0-8EE7-D6288C1C1196}" type="slidenum">
              <a:rPr lang="en-US" smtClean="0"/>
              <a:t>‹#›</a:t>
            </a:fld>
            <a:endParaRPr lang="en-US" dirty="0"/>
          </a:p>
        </p:txBody>
      </p:sp>
      <p:pic>
        <p:nvPicPr>
          <p:cNvPr id="5" name="Picture 4" descr="A picture containing drawing&#10;&#10;Description automatically generated">
            <a:extLst>
              <a:ext uri="{FF2B5EF4-FFF2-40B4-BE49-F238E27FC236}">
                <a16:creationId xmlns:a16="http://schemas.microsoft.com/office/drawing/2014/main" id="{600FEA56-55B8-4E8C-A0E8-2A7F23302CA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85977" y="10055"/>
            <a:ext cx="5099500" cy="904311"/>
          </a:xfrm>
          <a:prstGeom prst="rect">
            <a:avLst/>
          </a:prstGeom>
        </p:spPr>
      </p:pic>
      <p:cxnSp>
        <p:nvCxnSpPr>
          <p:cNvPr id="6" name="Straight Connector 5">
            <a:extLst>
              <a:ext uri="{FF2B5EF4-FFF2-40B4-BE49-F238E27FC236}">
                <a16:creationId xmlns:a16="http://schemas.microsoft.com/office/drawing/2014/main" id="{68E8FAFE-CC1F-496C-8379-1DFD02D97464}"/>
              </a:ext>
            </a:extLst>
          </p:cNvPr>
          <p:cNvCxnSpPr>
            <a:cxnSpLocks/>
          </p:cNvCxnSpPr>
          <p:nvPr userDrawn="1"/>
        </p:nvCxnSpPr>
        <p:spPr>
          <a:xfrm>
            <a:off x="0" y="586848"/>
            <a:ext cx="918972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51331C7-BD98-46EB-831C-F6847E293FC9}"/>
              </a:ext>
            </a:extLst>
          </p:cNvPr>
          <p:cNvSpPr/>
          <p:nvPr userDrawn="1"/>
        </p:nvSpPr>
        <p:spPr>
          <a:xfrm>
            <a:off x="7230801" y="10055"/>
            <a:ext cx="2588455" cy="9043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8" name="Picture 7" descr="A close up of a logo&#10;&#10;Description automatically generated">
            <a:extLst>
              <a:ext uri="{FF2B5EF4-FFF2-40B4-BE49-F238E27FC236}">
                <a16:creationId xmlns:a16="http://schemas.microsoft.com/office/drawing/2014/main" id="{8E166986-910A-437D-A14A-89E2F13A482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58000" t="6657" r="2006" b="5206"/>
          <a:stretch/>
        </p:blipFill>
        <p:spPr>
          <a:xfrm>
            <a:off x="0" y="27524"/>
            <a:ext cx="998895" cy="1375811"/>
          </a:xfrm>
          <a:prstGeom prst="rect">
            <a:avLst/>
          </a:prstGeom>
        </p:spPr>
      </p:pic>
    </p:spTree>
    <p:extLst>
      <p:ext uri="{BB962C8B-B14F-4D97-AF65-F5344CB8AC3E}">
        <p14:creationId xmlns:p14="http://schemas.microsoft.com/office/powerpoint/2010/main" val="398734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4F41-F934-44B6-8AF7-777EE95BCA4E}"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307146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144F41-F934-44B6-8AF7-777EE95BCA4E}" type="datetimeFigureOut">
              <a:rPr lang="en-US" smtClean="0"/>
              <a:t>1/15/2022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BB0C51-5258-4AC0-8EE7-D6288C1C1196}" type="slidenum">
              <a:rPr lang="en-US" smtClean="0"/>
              <a:t>‹#›</a:t>
            </a:fld>
            <a:endParaRPr lang="en-US"/>
          </a:p>
        </p:txBody>
      </p:sp>
    </p:spTree>
    <p:extLst>
      <p:ext uri="{BB962C8B-B14F-4D97-AF65-F5344CB8AC3E}">
        <p14:creationId xmlns:p14="http://schemas.microsoft.com/office/powerpoint/2010/main" val="218186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144F41-F934-44B6-8AF7-777EE95BCA4E}" type="datetimeFigureOut">
              <a:rPr lang="en-US" smtClean="0"/>
              <a:t>1/15/2022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B0C51-5258-4AC0-8EE7-D6288C1C1196}" type="slidenum">
              <a:rPr lang="en-US" smtClean="0"/>
              <a:t>‹#›</a:t>
            </a:fld>
            <a:endParaRPr lang="en-US"/>
          </a:p>
        </p:txBody>
      </p:sp>
      <p:pic>
        <p:nvPicPr>
          <p:cNvPr id="8" name="Picture 7" descr="A picture containing refrigerator&#10;&#10;Description automatically generated">
            <a:extLst>
              <a:ext uri="{FF2B5EF4-FFF2-40B4-BE49-F238E27FC236}">
                <a16:creationId xmlns:a16="http://schemas.microsoft.com/office/drawing/2014/main" id="{C5DA65D5-39EA-47A4-BA8E-5FDD676F433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7526" y="0"/>
            <a:ext cx="12192000" cy="6858000"/>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66F381C9-28BF-4BC8-B809-27E7D43B2BCA}"/>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335486" y="10055"/>
            <a:ext cx="5849991" cy="1037398"/>
          </a:xfrm>
          <a:prstGeom prst="rect">
            <a:avLst/>
          </a:prstGeom>
        </p:spPr>
      </p:pic>
      <p:sp>
        <p:nvSpPr>
          <p:cNvPr id="11" name="Rectangle 10">
            <a:extLst>
              <a:ext uri="{FF2B5EF4-FFF2-40B4-BE49-F238E27FC236}">
                <a16:creationId xmlns:a16="http://schemas.microsoft.com/office/drawing/2014/main" id="{60F0E3C7-E81C-4A1C-B5C3-9BB10931C330}"/>
              </a:ext>
            </a:extLst>
          </p:cNvPr>
          <p:cNvSpPr/>
          <p:nvPr userDrawn="1"/>
        </p:nvSpPr>
        <p:spPr>
          <a:xfrm>
            <a:off x="6325106" y="10055"/>
            <a:ext cx="3089198" cy="1034974"/>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2050" name="Picture 2">
            <a:extLst>
              <a:ext uri="{FF2B5EF4-FFF2-40B4-BE49-F238E27FC236}">
                <a16:creationId xmlns:a16="http://schemas.microsoft.com/office/drawing/2014/main" id="{70068C94-1298-458B-8677-836927E38D28}"/>
              </a:ext>
            </a:extLst>
          </p:cNvPr>
          <p:cNvPicPr>
            <a:picLocks noChangeAspect="1" noChangeArrowheads="1"/>
          </p:cNvPicPr>
          <p:nvPr userDrawn="1"/>
        </p:nvPicPr>
        <p:blipFill rotWithShape="1">
          <a:blip r:embed="rId16">
            <a:extLst>
              <a:ext uri="{28A0092B-C50C-407E-A947-70E740481C1C}">
                <a14:useLocalDpi xmlns:a14="http://schemas.microsoft.com/office/drawing/2010/main" val="0"/>
              </a:ext>
            </a:extLst>
          </a:blip>
          <a:srcRect t="12593" b="24705"/>
          <a:stretch/>
        </p:blipFill>
        <p:spPr bwMode="auto">
          <a:xfrm>
            <a:off x="20537" y="69547"/>
            <a:ext cx="2302860" cy="97548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DF1B20-A083-418F-8174-3F70BA8369A8}"/>
              </a:ext>
            </a:extLst>
          </p:cNvPr>
          <p:cNvSpPr txBox="1"/>
          <p:nvPr userDrawn="1"/>
        </p:nvSpPr>
        <p:spPr>
          <a:xfrm>
            <a:off x="4783188" y="6528716"/>
            <a:ext cx="6008915" cy="246221"/>
          </a:xfrm>
          <a:prstGeom prst="rect">
            <a:avLst/>
          </a:prstGeom>
          <a:noFill/>
        </p:spPr>
        <p:txBody>
          <a:bodyPr wrap="square" rtlCol="0">
            <a:spAutoFit/>
          </a:bodyPr>
          <a:lstStyle/>
          <a:p>
            <a:r>
              <a:rPr lang="en-IN" sz="1000" dirty="0"/>
              <a:t> Copyright 2020 and beyond. Distribution prohibited . All rights reserved</a:t>
            </a:r>
          </a:p>
        </p:txBody>
      </p:sp>
      <p:pic>
        <p:nvPicPr>
          <p:cNvPr id="18" name="Graphic 17" descr="Badge Copyright">
            <a:extLst>
              <a:ext uri="{FF2B5EF4-FFF2-40B4-BE49-F238E27FC236}">
                <a16:creationId xmlns:a16="http://schemas.microsoft.com/office/drawing/2014/main" id="{7FD67E10-C91B-4E52-93A9-9E354BBDA02E}"/>
              </a:ext>
            </a:extLst>
          </p:cNvPr>
          <p:cNvPicPr>
            <a:picLocks noChangeAspect="1"/>
          </p:cNvPicPr>
          <p:nvPr userDrawn="1"/>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482743" y="6486345"/>
            <a:ext cx="300445" cy="300445"/>
          </a:xfrm>
          <a:prstGeom prst="rect">
            <a:avLst/>
          </a:prstGeom>
        </p:spPr>
      </p:pic>
    </p:spTree>
    <p:extLst>
      <p:ext uri="{BB962C8B-B14F-4D97-AF65-F5344CB8AC3E}">
        <p14:creationId xmlns:p14="http://schemas.microsoft.com/office/powerpoint/2010/main" val="10719482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13" Type="http://schemas.microsoft.com/office/2007/relationships/hdphoto" Target="../media/hdphoto4.wdp"/><Relationship Id="rId3" Type="http://schemas.openxmlformats.org/officeDocument/2006/relationships/image" Target="../media/image31.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3.png"/><Relationship Id="rId11" Type="http://schemas.microsoft.com/office/2007/relationships/hdphoto" Target="../media/hdphoto3.wdp"/><Relationship Id="rId5" Type="http://schemas.microsoft.com/office/2007/relationships/hdphoto" Target="../media/hdphoto1.wdp"/><Relationship Id="rId15" Type="http://schemas.openxmlformats.org/officeDocument/2006/relationships/comments" Target="../comments/comment1.xml"/><Relationship Id="rId10" Type="http://schemas.openxmlformats.org/officeDocument/2006/relationships/image" Target="../media/image36.png"/><Relationship Id="rId4" Type="http://schemas.openxmlformats.org/officeDocument/2006/relationships/image" Target="../media/image32.png"/><Relationship Id="rId9" Type="http://schemas.microsoft.com/office/2007/relationships/hdphoto" Target="../media/hdphoto2.wdp"/><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12.xml"/><Relationship Id="rId7" Type="http://schemas.openxmlformats.org/officeDocument/2006/relationships/image" Target="../media/image41.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notesSlide" Target="../notesSlides/notesSlide4.xml"/><Relationship Id="rId9"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Layout" Target="../slideLayouts/slideLayout12.xml"/><Relationship Id="rId7" Type="http://schemas.openxmlformats.org/officeDocument/2006/relationships/image" Target="../media/image46.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notesSlide" Target="../notesSlides/notesSlide5.xml"/><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9.gi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8.emf"/><Relationship Id="rId5" Type="http://schemas.openxmlformats.org/officeDocument/2006/relationships/oleObject" Target="../embeddings/oleObject3.bin"/><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picture containing computer, holding, table&#10;&#10;Description automatically generated">
            <a:extLst>
              <a:ext uri="{FF2B5EF4-FFF2-40B4-BE49-F238E27FC236}">
                <a16:creationId xmlns:a16="http://schemas.microsoft.com/office/drawing/2014/main" id="{028C19A9-810C-4C90-AE4C-B0BA83344554}"/>
              </a:ext>
            </a:extLst>
          </p:cNvPr>
          <p:cNvPicPr>
            <a:picLocks noChangeAspect="1"/>
          </p:cNvPicPr>
          <p:nvPr/>
        </p:nvPicPr>
        <p:blipFill rotWithShape="1">
          <a:blip r:embed="rId2">
            <a:extLst>
              <a:ext uri="{28A0092B-C50C-407E-A947-70E740481C1C}">
                <a14:useLocalDpi xmlns:a14="http://schemas.microsoft.com/office/drawing/2010/main" val="0"/>
              </a:ext>
            </a:extLst>
          </a:blip>
          <a:srcRect l="30929" r="8769" b="11501"/>
          <a:stretch/>
        </p:blipFill>
        <p:spPr>
          <a:xfrm>
            <a:off x="6168575" y="508001"/>
            <a:ext cx="6032743" cy="6350000"/>
          </a:xfrm>
          <a:prstGeom prst="rect">
            <a:avLst/>
          </a:prstGeom>
        </p:spPr>
      </p:pic>
      <p:sp>
        <p:nvSpPr>
          <p:cNvPr id="2" name="Title 1">
            <a:extLst>
              <a:ext uri="{FF2B5EF4-FFF2-40B4-BE49-F238E27FC236}">
                <a16:creationId xmlns:a16="http://schemas.microsoft.com/office/drawing/2014/main" id="{E8C202D0-8124-4A31-9E47-AFB3B7E158F5}"/>
              </a:ext>
            </a:extLst>
          </p:cNvPr>
          <p:cNvSpPr>
            <a:spLocks noGrp="1"/>
          </p:cNvSpPr>
          <p:nvPr>
            <p:ph type="ctrTitle"/>
          </p:nvPr>
        </p:nvSpPr>
        <p:spPr>
          <a:xfrm>
            <a:off x="322458" y="446159"/>
            <a:ext cx="9144000" cy="2387600"/>
          </a:xfrm>
        </p:spPr>
        <p:txBody>
          <a:bodyPr/>
          <a:lstStyle/>
          <a:p>
            <a:r>
              <a:rPr lang="en-IN" b="1" dirty="0"/>
              <a:t>Market Mix Model</a:t>
            </a:r>
          </a:p>
        </p:txBody>
      </p:sp>
      <p:sp>
        <p:nvSpPr>
          <p:cNvPr id="3" name="Subtitle 2">
            <a:extLst>
              <a:ext uri="{FF2B5EF4-FFF2-40B4-BE49-F238E27FC236}">
                <a16:creationId xmlns:a16="http://schemas.microsoft.com/office/drawing/2014/main" id="{5CC1C95D-7E32-47A7-9C65-0B270261DFA8}"/>
              </a:ext>
            </a:extLst>
          </p:cNvPr>
          <p:cNvSpPr>
            <a:spLocks noGrp="1"/>
          </p:cNvSpPr>
          <p:nvPr>
            <p:ph type="subTitle" idx="1"/>
          </p:nvPr>
        </p:nvSpPr>
        <p:spPr>
          <a:xfrm>
            <a:off x="322458" y="2829277"/>
            <a:ext cx="9144000" cy="488576"/>
          </a:xfrm>
        </p:spPr>
        <p:txBody>
          <a:bodyPr>
            <a:normAutofit/>
          </a:bodyPr>
          <a:lstStyle/>
          <a:p>
            <a:r>
              <a:rPr lang="en-IN" dirty="0"/>
              <a:t>IPBA Batch 8 - Group B </a:t>
            </a:r>
          </a:p>
          <a:p>
            <a:endParaRPr lang="en-IN" dirty="0"/>
          </a:p>
        </p:txBody>
      </p:sp>
      <p:sp>
        <p:nvSpPr>
          <p:cNvPr id="5" name="TextBox 4">
            <a:extLst>
              <a:ext uri="{FF2B5EF4-FFF2-40B4-BE49-F238E27FC236}">
                <a16:creationId xmlns:a16="http://schemas.microsoft.com/office/drawing/2014/main" id="{E00C5F9E-49E1-471F-BF0A-6CBEC12E312C}"/>
              </a:ext>
            </a:extLst>
          </p:cNvPr>
          <p:cNvSpPr txBox="1"/>
          <p:nvPr/>
        </p:nvSpPr>
        <p:spPr>
          <a:xfrm>
            <a:off x="567727" y="4246620"/>
            <a:ext cx="2130650" cy="2015936"/>
          </a:xfrm>
          <a:prstGeom prst="rect">
            <a:avLst/>
          </a:prstGeom>
          <a:noFill/>
        </p:spPr>
        <p:txBody>
          <a:bodyPr wrap="square" rtlCol="0">
            <a:spAutoFit/>
          </a:bodyPr>
          <a:lstStyle/>
          <a:p>
            <a:endParaRPr lang="en-IN" sz="1600" dirty="0">
              <a:latin typeface="Graphik Semibold" panose="020B0703030202060203" pitchFamily="34" charset="0"/>
            </a:endParaRPr>
          </a:p>
          <a:p>
            <a:pPr algn="l"/>
            <a:r>
              <a:rPr lang="en-IN" sz="1600" dirty="0" err="1">
                <a:latin typeface="Graphik Semibold" panose="020B0703030202060203" pitchFamily="34" charset="0"/>
              </a:rPr>
              <a:t>Garishma</a:t>
            </a:r>
            <a:r>
              <a:rPr lang="en-IN" sz="1600" dirty="0">
                <a:latin typeface="Graphik Semibold" panose="020B0703030202060203" pitchFamily="34" charset="0"/>
              </a:rPr>
              <a:t> </a:t>
            </a:r>
            <a:r>
              <a:rPr lang="en-IN" sz="1600" dirty="0" err="1">
                <a:latin typeface="Graphik Semibold" panose="020B0703030202060203" pitchFamily="34" charset="0"/>
              </a:rPr>
              <a:t>Jaiwal</a:t>
            </a:r>
            <a:endParaRPr lang="en-IN" sz="1600" dirty="0">
              <a:latin typeface="Graphik Semibold" panose="020B0703030202060203" pitchFamily="34" charset="0"/>
            </a:endParaRPr>
          </a:p>
          <a:p>
            <a:pPr algn="l"/>
            <a:endParaRPr lang="en-IN" sz="800" dirty="0">
              <a:latin typeface="Graphik Semibold" panose="020B0703030202060203" pitchFamily="34" charset="0"/>
            </a:endParaRPr>
          </a:p>
          <a:p>
            <a:pPr algn="l"/>
            <a:r>
              <a:rPr lang="en-IN" sz="1600" dirty="0" err="1">
                <a:latin typeface="Graphik Semibold" panose="020B0703030202060203" pitchFamily="34" charset="0"/>
              </a:rPr>
              <a:t>Nikhar</a:t>
            </a:r>
            <a:r>
              <a:rPr lang="en-IN" sz="1600" dirty="0">
                <a:latin typeface="Graphik Semibold" panose="020B0703030202060203" pitchFamily="34" charset="0"/>
              </a:rPr>
              <a:t> </a:t>
            </a:r>
            <a:r>
              <a:rPr lang="en-IN" sz="1600" dirty="0" err="1">
                <a:latin typeface="Graphik Semibold" panose="020B0703030202060203" pitchFamily="34" charset="0"/>
              </a:rPr>
              <a:t>Oza</a:t>
            </a:r>
            <a:endParaRPr lang="en-IN" sz="1600" dirty="0">
              <a:latin typeface="Graphik Semibold" panose="020B0703030202060203" pitchFamily="34" charset="0"/>
            </a:endParaRPr>
          </a:p>
          <a:p>
            <a:pPr algn="l"/>
            <a:endParaRPr lang="en-IN" sz="800" dirty="0">
              <a:latin typeface="Graphik Semibold" panose="020B0703030202060203" pitchFamily="34" charset="0"/>
            </a:endParaRPr>
          </a:p>
          <a:p>
            <a:pPr algn="l"/>
            <a:r>
              <a:rPr lang="en-IN" sz="1600" dirty="0" err="1">
                <a:latin typeface="Graphik Semibold" panose="020B0703030202060203" pitchFamily="34" charset="0"/>
              </a:rPr>
              <a:t>Kartikey</a:t>
            </a:r>
            <a:r>
              <a:rPr lang="en-IN" sz="1600" dirty="0">
                <a:latin typeface="Graphik Semibold" panose="020B0703030202060203" pitchFamily="34" charset="0"/>
              </a:rPr>
              <a:t> Srivastava</a:t>
            </a:r>
          </a:p>
          <a:p>
            <a:pPr algn="l"/>
            <a:endParaRPr lang="en-IN" sz="800" dirty="0">
              <a:latin typeface="Graphik Semibold" panose="020B0703030202060203" pitchFamily="34" charset="0"/>
            </a:endParaRPr>
          </a:p>
          <a:p>
            <a:pPr algn="l"/>
            <a:r>
              <a:rPr lang="en-IN" sz="1600" dirty="0">
                <a:latin typeface="Graphik Semibold" panose="020B0703030202060203" pitchFamily="34" charset="0"/>
              </a:rPr>
              <a:t>Mitesh Shetty</a:t>
            </a:r>
          </a:p>
          <a:p>
            <a:endParaRPr lang="en-US" sz="1600" dirty="0">
              <a:latin typeface="Graphik Semibold" panose="020B0703030202060203" pitchFamily="34" charset="0"/>
            </a:endParaRPr>
          </a:p>
        </p:txBody>
      </p:sp>
      <p:sp>
        <p:nvSpPr>
          <p:cNvPr id="7" name="TextBox 6">
            <a:extLst>
              <a:ext uri="{FF2B5EF4-FFF2-40B4-BE49-F238E27FC236}">
                <a16:creationId xmlns:a16="http://schemas.microsoft.com/office/drawing/2014/main" id="{2C3E395E-D4E0-4078-8A49-5F947D403F20}"/>
              </a:ext>
            </a:extLst>
          </p:cNvPr>
          <p:cNvSpPr txBox="1"/>
          <p:nvPr/>
        </p:nvSpPr>
        <p:spPr>
          <a:xfrm>
            <a:off x="3128682" y="4231231"/>
            <a:ext cx="2130650" cy="2046714"/>
          </a:xfrm>
          <a:prstGeom prst="rect">
            <a:avLst/>
          </a:prstGeom>
          <a:noFill/>
        </p:spPr>
        <p:txBody>
          <a:bodyPr wrap="square" rtlCol="0">
            <a:spAutoFit/>
          </a:bodyPr>
          <a:lstStyle/>
          <a:p>
            <a:endParaRPr lang="en-IN" dirty="0"/>
          </a:p>
          <a:p>
            <a:r>
              <a:rPr lang="en-IN" sz="1600" dirty="0" err="1">
                <a:latin typeface="Graphik Semibold" panose="020B0703030202060203" pitchFamily="34" charset="0"/>
              </a:rPr>
              <a:t>Pallabi</a:t>
            </a:r>
            <a:r>
              <a:rPr lang="en-IN" sz="1600" dirty="0">
                <a:latin typeface="Graphik Semibold" panose="020B0703030202060203" pitchFamily="34" charset="0"/>
              </a:rPr>
              <a:t> Banerjee</a:t>
            </a:r>
          </a:p>
          <a:p>
            <a:endParaRPr lang="en-IN" sz="900" dirty="0">
              <a:latin typeface="Graphik Semibold" panose="020B0703030202060203" pitchFamily="34" charset="0"/>
            </a:endParaRPr>
          </a:p>
          <a:p>
            <a:r>
              <a:rPr lang="en-IN" sz="1600" dirty="0">
                <a:latin typeface="Graphik Semibold" panose="020B0703030202060203" pitchFamily="34" charset="0"/>
              </a:rPr>
              <a:t>Pooja Rokade</a:t>
            </a:r>
          </a:p>
          <a:p>
            <a:endParaRPr lang="en-IN" sz="900" dirty="0">
              <a:latin typeface="Graphik Semibold" panose="020B0703030202060203" pitchFamily="34" charset="0"/>
            </a:endParaRPr>
          </a:p>
          <a:p>
            <a:r>
              <a:rPr lang="en-IN" sz="1600" dirty="0">
                <a:latin typeface="Graphik Semibold" panose="020B0703030202060203" pitchFamily="34" charset="0"/>
              </a:rPr>
              <a:t>Punit Jha</a:t>
            </a:r>
          </a:p>
          <a:p>
            <a:endParaRPr lang="en-IN" sz="900" dirty="0">
              <a:latin typeface="Graphik Semibold" panose="020B0703030202060203" pitchFamily="34" charset="0"/>
            </a:endParaRPr>
          </a:p>
          <a:p>
            <a:r>
              <a:rPr lang="en-IN" sz="1600" dirty="0" err="1">
                <a:latin typeface="Graphik Semibold" panose="020B0703030202060203" pitchFamily="34" charset="0"/>
              </a:rPr>
              <a:t>Sumit</a:t>
            </a:r>
            <a:r>
              <a:rPr lang="en-IN" sz="1600" dirty="0">
                <a:latin typeface="Graphik Semibold" panose="020B0703030202060203" pitchFamily="34" charset="0"/>
              </a:rPr>
              <a:t> Panda</a:t>
            </a:r>
          </a:p>
          <a:p>
            <a:endParaRPr lang="en-US" dirty="0"/>
          </a:p>
        </p:txBody>
      </p:sp>
      <p:sp>
        <p:nvSpPr>
          <p:cNvPr id="6" name="TextBox 5">
            <a:extLst>
              <a:ext uri="{FF2B5EF4-FFF2-40B4-BE49-F238E27FC236}">
                <a16:creationId xmlns:a16="http://schemas.microsoft.com/office/drawing/2014/main" id="{B64624C6-9052-44F1-AF92-0D3DB842A7FC}"/>
              </a:ext>
            </a:extLst>
          </p:cNvPr>
          <p:cNvSpPr txBox="1"/>
          <p:nvPr/>
        </p:nvSpPr>
        <p:spPr>
          <a:xfrm>
            <a:off x="1927412" y="4062844"/>
            <a:ext cx="1972235" cy="367552"/>
          </a:xfrm>
          <a:prstGeom prst="rect">
            <a:avLst/>
          </a:prstGeom>
          <a:noFill/>
        </p:spPr>
        <p:txBody>
          <a:bodyPr wrap="square" rtlCol="0">
            <a:spAutoFit/>
          </a:bodyPr>
          <a:lstStyle/>
          <a:p>
            <a:r>
              <a:rPr lang="en-US" b="1" dirty="0"/>
              <a:t>Group Members:</a:t>
            </a:r>
          </a:p>
        </p:txBody>
      </p:sp>
    </p:spTree>
    <p:extLst>
      <p:ext uri="{BB962C8B-B14F-4D97-AF65-F5344CB8AC3E}">
        <p14:creationId xmlns:p14="http://schemas.microsoft.com/office/powerpoint/2010/main" val="156463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6" name="Title 1">
            <a:extLst>
              <a:ext uri="{FF2B5EF4-FFF2-40B4-BE49-F238E27FC236}">
                <a16:creationId xmlns:a16="http://schemas.microsoft.com/office/drawing/2014/main" id="{A9A24D93-A48D-438B-9E83-DAB699058707}"/>
              </a:ext>
            </a:extLst>
          </p:cNvPr>
          <p:cNvSpPr>
            <a:spLocks noGrp="1"/>
          </p:cNvSpPr>
          <p:nvPr>
            <p:ph type="title"/>
          </p:nvPr>
        </p:nvSpPr>
        <p:spPr>
          <a:xfrm>
            <a:off x="2066365" y="0"/>
            <a:ext cx="9973235" cy="1004047"/>
          </a:xfrm>
        </p:spPr>
        <p:txBody>
          <a:bodyPr/>
          <a:lstStyle/>
          <a:p>
            <a:r>
              <a:rPr lang="en-IN" b="1" dirty="0">
                <a:solidFill>
                  <a:schemeClr val="tx1">
                    <a:lumMod val="95000"/>
                    <a:lumOff val="5000"/>
                  </a:schemeClr>
                </a:solidFill>
              </a:rPr>
              <a:t>Exploratory Data Analysis</a:t>
            </a:r>
          </a:p>
        </p:txBody>
      </p:sp>
      <p:sp>
        <p:nvSpPr>
          <p:cNvPr id="8" name="TextBox 7">
            <a:extLst>
              <a:ext uri="{FF2B5EF4-FFF2-40B4-BE49-F238E27FC236}">
                <a16:creationId xmlns:a16="http://schemas.microsoft.com/office/drawing/2014/main" id="{60545AF5-1B35-4A48-89B9-8AF8E33771FE}"/>
              </a:ext>
            </a:extLst>
          </p:cNvPr>
          <p:cNvSpPr txBox="1"/>
          <p:nvPr/>
        </p:nvSpPr>
        <p:spPr>
          <a:xfrm>
            <a:off x="376515" y="3756213"/>
            <a:ext cx="7234520"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333333"/>
                </a:solidFill>
                <a:effectLst/>
                <a:latin typeface="+mj-lt"/>
              </a:rPr>
              <a:t>On an average, Revenue is maximum when discount % is between 20-40%. Beyond that average revenue slowly starts to decline</a:t>
            </a:r>
            <a:endParaRPr lang="en-US" sz="1200" dirty="0">
              <a:latin typeface="+mj-lt"/>
            </a:endParaRPr>
          </a:p>
        </p:txBody>
      </p:sp>
      <p:sp>
        <p:nvSpPr>
          <p:cNvPr id="14" name="TextBox 13">
            <a:extLst>
              <a:ext uri="{FF2B5EF4-FFF2-40B4-BE49-F238E27FC236}">
                <a16:creationId xmlns:a16="http://schemas.microsoft.com/office/drawing/2014/main" id="{68701F10-5A62-4D7D-8840-005C297D74D4}"/>
              </a:ext>
            </a:extLst>
          </p:cNvPr>
          <p:cNvSpPr txBox="1"/>
          <p:nvPr/>
        </p:nvSpPr>
        <p:spPr>
          <a:xfrm>
            <a:off x="636493" y="905437"/>
            <a:ext cx="11672047" cy="707886"/>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333333"/>
                </a:solidFill>
                <a:effectLst/>
                <a:latin typeface="+mj-lt"/>
              </a:rPr>
              <a:t>Camera is the highest priced product followed by Gaming Console</a:t>
            </a:r>
          </a:p>
          <a:p>
            <a:pPr marL="285750" indent="-285750">
              <a:buFont typeface="Arial" panose="020B0604020202020204" pitchFamily="34" charset="0"/>
              <a:buChar char="•"/>
            </a:pPr>
            <a:r>
              <a:rPr lang="en-US" sz="1400" dirty="0">
                <a:solidFill>
                  <a:srgbClr val="333333"/>
                </a:solidFill>
                <a:effectLst/>
                <a:latin typeface="+mj-lt"/>
              </a:rPr>
              <a:t>Higher discounts are given for Mass products of approx. 41%-45% as compared to Premium products which is in the range of 25%-30%</a:t>
            </a:r>
          </a:p>
          <a:p>
            <a:pPr marL="285750" indent="-285750">
              <a:buFont typeface="Arial" panose="020B0604020202020204" pitchFamily="34" charset="0"/>
              <a:buChar char="•"/>
            </a:pPr>
            <a:endParaRPr lang="en-US" sz="1200" dirty="0">
              <a:latin typeface="+mj-lt"/>
            </a:endParaRPr>
          </a:p>
        </p:txBody>
      </p:sp>
      <p:pic>
        <p:nvPicPr>
          <p:cNvPr id="4" name="Picture 3">
            <a:extLst>
              <a:ext uri="{FF2B5EF4-FFF2-40B4-BE49-F238E27FC236}">
                <a16:creationId xmlns:a16="http://schemas.microsoft.com/office/drawing/2014/main" id="{2CEB6118-7E6F-4D0E-8F0E-697E67ACEDA0}"/>
              </a:ext>
            </a:extLst>
          </p:cNvPr>
          <p:cNvPicPr>
            <a:picLocks noChangeAspect="1"/>
          </p:cNvPicPr>
          <p:nvPr/>
        </p:nvPicPr>
        <p:blipFill>
          <a:blip r:embed="rId2"/>
          <a:stretch>
            <a:fillRect/>
          </a:stretch>
        </p:blipFill>
        <p:spPr>
          <a:xfrm>
            <a:off x="939052" y="1476654"/>
            <a:ext cx="3448316" cy="2261627"/>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929CE189-6860-4205-B28A-A148CE96EA35}"/>
              </a:ext>
            </a:extLst>
          </p:cNvPr>
          <p:cNvPicPr>
            <a:picLocks noChangeAspect="1"/>
          </p:cNvPicPr>
          <p:nvPr/>
        </p:nvPicPr>
        <p:blipFill>
          <a:blip r:embed="rId3"/>
          <a:stretch>
            <a:fillRect/>
          </a:stretch>
        </p:blipFill>
        <p:spPr>
          <a:xfrm>
            <a:off x="4495520" y="1426508"/>
            <a:ext cx="5993185" cy="2356597"/>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958405E6-7C95-401E-A6DC-69FD5F611750}"/>
              </a:ext>
            </a:extLst>
          </p:cNvPr>
          <p:cNvPicPr>
            <a:picLocks noChangeAspect="1"/>
          </p:cNvPicPr>
          <p:nvPr/>
        </p:nvPicPr>
        <p:blipFill>
          <a:blip r:embed="rId4"/>
          <a:stretch>
            <a:fillRect/>
          </a:stretch>
        </p:blipFill>
        <p:spPr>
          <a:xfrm>
            <a:off x="340379" y="4271962"/>
            <a:ext cx="7240050" cy="2245379"/>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BAA07DCA-4C8A-4BD7-AA2F-00E5C1DA6661}"/>
              </a:ext>
            </a:extLst>
          </p:cNvPr>
          <p:cNvPicPr>
            <a:picLocks noChangeAspect="1"/>
          </p:cNvPicPr>
          <p:nvPr/>
        </p:nvPicPr>
        <p:blipFill>
          <a:blip r:embed="rId5"/>
          <a:stretch>
            <a:fillRect/>
          </a:stretch>
        </p:blipFill>
        <p:spPr>
          <a:xfrm>
            <a:off x="7893424" y="4280367"/>
            <a:ext cx="3475682" cy="2245938"/>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25EB761B-38B6-4C63-9B82-89EBA26C7FB6}"/>
              </a:ext>
            </a:extLst>
          </p:cNvPr>
          <p:cNvSpPr txBox="1"/>
          <p:nvPr/>
        </p:nvSpPr>
        <p:spPr>
          <a:xfrm>
            <a:off x="7548282" y="3792070"/>
            <a:ext cx="441960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333333"/>
                </a:solidFill>
                <a:effectLst/>
                <a:latin typeface="Aldhabi" panose="020B0604020202020204" pitchFamily="2" charset="-78"/>
                <a:cs typeface="Aldhabi" panose="020B0604020202020204" pitchFamily="2" charset="-78"/>
              </a:rPr>
              <a:t>The median discount percentage offered for premium items is less compared to that of mass products.</a:t>
            </a:r>
            <a:endParaRPr lang="en-US" sz="1400" dirty="0">
              <a:latin typeface="Aldhabi" panose="020B0604020202020204" pitchFamily="2" charset="-78"/>
              <a:cs typeface="Aldhabi" panose="020B0604020202020204" pitchFamily="2" charset="-78"/>
            </a:endParaRPr>
          </a:p>
        </p:txBody>
      </p:sp>
    </p:spTree>
    <p:extLst>
      <p:ext uri="{BB962C8B-B14F-4D97-AF65-F5344CB8AC3E}">
        <p14:creationId xmlns:p14="http://schemas.microsoft.com/office/powerpoint/2010/main" val="1089241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6" name="Title 1">
            <a:extLst>
              <a:ext uri="{FF2B5EF4-FFF2-40B4-BE49-F238E27FC236}">
                <a16:creationId xmlns:a16="http://schemas.microsoft.com/office/drawing/2014/main" id="{A9A24D93-A48D-438B-9E83-DAB699058707}"/>
              </a:ext>
            </a:extLst>
          </p:cNvPr>
          <p:cNvSpPr>
            <a:spLocks noGrp="1"/>
          </p:cNvSpPr>
          <p:nvPr>
            <p:ph type="title"/>
          </p:nvPr>
        </p:nvSpPr>
        <p:spPr>
          <a:xfrm>
            <a:off x="2066365" y="0"/>
            <a:ext cx="9973235" cy="1004047"/>
          </a:xfrm>
        </p:spPr>
        <p:txBody>
          <a:bodyPr/>
          <a:lstStyle/>
          <a:p>
            <a:r>
              <a:rPr lang="en-IN" b="1" dirty="0">
                <a:solidFill>
                  <a:schemeClr val="tx1">
                    <a:lumMod val="95000"/>
                    <a:lumOff val="5000"/>
                  </a:schemeClr>
                </a:solidFill>
              </a:rPr>
              <a:t>Exploratory Data Analysis</a:t>
            </a:r>
          </a:p>
        </p:txBody>
      </p:sp>
      <p:sp>
        <p:nvSpPr>
          <p:cNvPr id="14" name="TextBox 13">
            <a:extLst>
              <a:ext uri="{FF2B5EF4-FFF2-40B4-BE49-F238E27FC236}">
                <a16:creationId xmlns:a16="http://schemas.microsoft.com/office/drawing/2014/main" id="{68701F10-5A62-4D7D-8840-005C297D74D4}"/>
              </a:ext>
            </a:extLst>
          </p:cNvPr>
          <p:cNvSpPr txBox="1"/>
          <p:nvPr/>
        </p:nvSpPr>
        <p:spPr>
          <a:xfrm>
            <a:off x="519953" y="878542"/>
            <a:ext cx="11672047"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333333"/>
                </a:solidFill>
                <a:effectLst/>
                <a:latin typeface="+mj-lt"/>
              </a:rPr>
              <a:t>Highest investments made in the month of October which results in yielding higher revenue. Highest discounts is given in the month of December because of festive seasons</a:t>
            </a:r>
            <a:endParaRPr lang="en-US" sz="1050" dirty="0">
              <a:latin typeface="+mj-lt"/>
            </a:endParaRPr>
          </a:p>
        </p:txBody>
      </p:sp>
      <p:sp>
        <p:nvSpPr>
          <p:cNvPr id="18" name="TextBox 17">
            <a:extLst>
              <a:ext uri="{FF2B5EF4-FFF2-40B4-BE49-F238E27FC236}">
                <a16:creationId xmlns:a16="http://schemas.microsoft.com/office/drawing/2014/main" id="{25EB761B-38B6-4C63-9B82-89EBA26C7FB6}"/>
              </a:ext>
            </a:extLst>
          </p:cNvPr>
          <p:cNvSpPr txBox="1"/>
          <p:nvPr/>
        </p:nvSpPr>
        <p:spPr>
          <a:xfrm>
            <a:off x="681317" y="3756211"/>
            <a:ext cx="9009530"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333333"/>
                </a:solidFill>
                <a:latin typeface="+mj-lt"/>
              </a:rPr>
              <a:t>Total Investment comparisons across categories</a:t>
            </a:r>
            <a:endParaRPr lang="en-US" sz="1400" dirty="0">
              <a:latin typeface="+mj-lt"/>
            </a:endParaRPr>
          </a:p>
        </p:txBody>
      </p:sp>
      <p:pic>
        <p:nvPicPr>
          <p:cNvPr id="3" name="Picture 2">
            <a:extLst>
              <a:ext uri="{FF2B5EF4-FFF2-40B4-BE49-F238E27FC236}">
                <a16:creationId xmlns:a16="http://schemas.microsoft.com/office/drawing/2014/main" id="{28FC74CD-F989-4485-84F1-0F9A5B5B902E}"/>
              </a:ext>
            </a:extLst>
          </p:cNvPr>
          <p:cNvPicPr>
            <a:picLocks noChangeAspect="1"/>
          </p:cNvPicPr>
          <p:nvPr/>
        </p:nvPicPr>
        <p:blipFill>
          <a:blip r:embed="rId2"/>
          <a:stretch>
            <a:fillRect/>
          </a:stretch>
        </p:blipFill>
        <p:spPr>
          <a:xfrm>
            <a:off x="824754" y="1323338"/>
            <a:ext cx="10309411" cy="2414945"/>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95F785D9-CC31-41D7-BA5E-2D525CF23049}"/>
              </a:ext>
            </a:extLst>
          </p:cNvPr>
          <p:cNvPicPr>
            <a:picLocks noChangeAspect="1"/>
          </p:cNvPicPr>
          <p:nvPr/>
        </p:nvPicPr>
        <p:blipFill>
          <a:blip r:embed="rId3"/>
          <a:stretch>
            <a:fillRect/>
          </a:stretch>
        </p:blipFill>
        <p:spPr>
          <a:xfrm>
            <a:off x="753035" y="4072793"/>
            <a:ext cx="9629473" cy="24624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3495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D7FBE6-F387-402C-83D6-1074BA2C5675}"/>
              </a:ext>
            </a:extLst>
          </p:cNvPr>
          <p:cNvSpPr>
            <a:spLocks noGrp="1"/>
          </p:cNvSpPr>
          <p:nvPr>
            <p:ph type="title"/>
          </p:nvPr>
        </p:nvSpPr>
        <p:spPr>
          <a:xfrm>
            <a:off x="2066365" y="0"/>
            <a:ext cx="9973235" cy="1004047"/>
          </a:xfrm>
        </p:spPr>
        <p:txBody>
          <a:bodyPr/>
          <a:lstStyle/>
          <a:p>
            <a:r>
              <a:rPr lang="en-IN" b="1" dirty="0">
                <a:solidFill>
                  <a:schemeClr val="tx1">
                    <a:lumMod val="95000"/>
                    <a:lumOff val="5000"/>
                  </a:schemeClr>
                </a:solidFill>
              </a:rPr>
              <a:t>Model Building Steps after EDA</a:t>
            </a:r>
          </a:p>
        </p:txBody>
      </p:sp>
      <p:sp>
        <p:nvSpPr>
          <p:cNvPr id="3" name="Rectangle 2">
            <a:extLst>
              <a:ext uri="{FF2B5EF4-FFF2-40B4-BE49-F238E27FC236}">
                <a16:creationId xmlns:a16="http://schemas.microsoft.com/office/drawing/2014/main" id="{5396D5B0-E85C-4428-A787-06753C1F31A2}"/>
              </a:ext>
            </a:extLst>
          </p:cNvPr>
          <p:cNvSpPr/>
          <p:nvPr/>
        </p:nvSpPr>
        <p:spPr>
          <a:xfrm>
            <a:off x="317127" y="5907741"/>
            <a:ext cx="2456330" cy="528918"/>
          </a:xfrm>
          <a:prstGeom prst="rect">
            <a:avLst/>
          </a:prstGeom>
          <a:solidFill>
            <a:srgbClr val="42007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F1DD4BD-0767-47C6-A08E-6A3DBAAD7870}"/>
              </a:ext>
            </a:extLst>
          </p:cNvPr>
          <p:cNvSpPr/>
          <p:nvPr/>
        </p:nvSpPr>
        <p:spPr>
          <a:xfrm>
            <a:off x="1004046" y="5334000"/>
            <a:ext cx="2456330" cy="528918"/>
          </a:xfrm>
          <a:prstGeom prst="rect">
            <a:avLst/>
          </a:prstGeom>
          <a:solidFill>
            <a:srgbClr val="750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2454880-A4E6-446C-8076-BF38A872CD5E}"/>
              </a:ext>
            </a:extLst>
          </p:cNvPr>
          <p:cNvSpPr/>
          <p:nvPr/>
        </p:nvSpPr>
        <p:spPr>
          <a:xfrm>
            <a:off x="1658469" y="4760259"/>
            <a:ext cx="2456330" cy="528918"/>
          </a:xfrm>
          <a:prstGeom prst="rect">
            <a:avLst/>
          </a:prstGeom>
          <a:solidFill>
            <a:srgbClr val="A100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56B89FE-A3BD-4A46-BF1B-415BA25CC2D7}"/>
              </a:ext>
            </a:extLst>
          </p:cNvPr>
          <p:cNvSpPr/>
          <p:nvPr/>
        </p:nvSpPr>
        <p:spPr>
          <a:xfrm>
            <a:off x="2420469" y="4186517"/>
            <a:ext cx="2456330" cy="528918"/>
          </a:xfrm>
          <a:prstGeom prst="rect">
            <a:avLst/>
          </a:prstGeom>
          <a:solidFill>
            <a:srgbClr val="A055F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0AA5747-A121-4491-BE1E-09C3FC99F4F0}"/>
              </a:ext>
            </a:extLst>
          </p:cNvPr>
          <p:cNvSpPr/>
          <p:nvPr/>
        </p:nvSpPr>
        <p:spPr>
          <a:xfrm>
            <a:off x="3128681" y="3612775"/>
            <a:ext cx="2456330" cy="528918"/>
          </a:xfrm>
          <a:prstGeom prst="rect">
            <a:avLst/>
          </a:prstGeom>
          <a:solidFill>
            <a:srgbClr val="B455A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CEFFA6E-CF56-4A3D-BA1E-4731799BE692}"/>
              </a:ext>
            </a:extLst>
          </p:cNvPr>
          <p:cNvSpPr/>
          <p:nvPr/>
        </p:nvSpPr>
        <p:spPr>
          <a:xfrm>
            <a:off x="3899645" y="3047999"/>
            <a:ext cx="2456330" cy="528918"/>
          </a:xfrm>
          <a:prstGeom prst="rect">
            <a:avLst/>
          </a:prstGeom>
          <a:solidFill>
            <a:srgbClr val="C47AB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E11A678-48B8-46B8-B7FB-411B7781470B}"/>
              </a:ext>
            </a:extLst>
          </p:cNvPr>
          <p:cNvSpPr/>
          <p:nvPr/>
        </p:nvSpPr>
        <p:spPr>
          <a:xfrm>
            <a:off x="4563033" y="2483221"/>
            <a:ext cx="2456330" cy="528918"/>
          </a:xfrm>
          <a:prstGeom prst="rect">
            <a:avLst/>
          </a:prstGeom>
          <a:solidFill>
            <a:srgbClr val="BE82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3A06D62-7D2C-45F4-95DA-4C7AAA706014}"/>
              </a:ext>
            </a:extLst>
          </p:cNvPr>
          <p:cNvSpPr/>
          <p:nvPr/>
        </p:nvSpPr>
        <p:spPr>
          <a:xfrm>
            <a:off x="5271245" y="1918446"/>
            <a:ext cx="2456330" cy="528918"/>
          </a:xfrm>
          <a:prstGeom prst="rect">
            <a:avLst/>
          </a:prstGeom>
          <a:solidFill>
            <a:srgbClr val="DCA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FD06DC8-88E9-49F4-858E-FF4A1F0B94ED}"/>
              </a:ext>
            </a:extLst>
          </p:cNvPr>
          <p:cNvSpPr/>
          <p:nvPr/>
        </p:nvSpPr>
        <p:spPr>
          <a:xfrm>
            <a:off x="6113927" y="1353670"/>
            <a:ext cx="2456330" cy="528918"/>
          </a:xfrm>
          <a:prstGeom prst="rect">
            <a:avLst/>
          </a:prstGeom>
          <a:solidFill>
            <a:srgbClr val="E6DCFF"/>
          </a:solidFill>
          <a:ln>
            <a:solidFill>
              <a:srgbClr val="E6DC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040D045-BD70-4B9D-BBE5-C89BBECBE273}"/>
              </a:ext>
            </a:extLst>
          </p:cNvPr>
          <p:cNvSpPr/>
          <p:nvPr/>
        </p:nvSpPr>
        <p:spPr>
          <a:xfrm>
            <a:off x="6920751" y="788893"/>
            <a:ext cx="2456330" cy="528918"/>
          </a:xfrm>
          <a:prstGeom prst="rect">
            <a:avLst/>
          </a:prstGeom>
          <a:solidFill>
            <a:srgbClr val="EEE7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7C43B98-69E8-4C49-AB65-576D95F6F554}"/>
              </a:ext>
            </a:extLst>
          </p:cNvPr>
          <p:cNvSpPr txBox="1"/>
          <p:nvPr/>
        </p:nvSpPr>
        <p:spPr>
          <a:xfrm>
            <a:off x="2796989" y="6006353"/>
            <a:ext cx="8229600" cy="307777"/>
          </a:xfrm>
          <a:prstGeom prst="rect">
            <a:avLst/>
          </a:prstGeom>
          <a:noFill/>
        </p:spPr>
        <p:txBody>
          <a:bodyPr wrap="square" rtlCol="0">
            <a:spAutoFit/>
          </a:bodyPr>
          <a:lstStyle/>
          <a:p>
            <a:r>
              <a:rPr lang="en-US" sz="1400" dirty="0"/>
              <a:t>Import libraries and the output of KNIME module in csv format into R </a:t>
            </a:r>
          </a:p>
        </p:txBody>
      </p:sp>
      <p:sp>
        <p:nvSpPr>
          <p:cNvPr id="4" name="TextBox 3">
            <a:extLst>
              <a:ext uri="{FF2B5EF4-FFF2-40B4-BE49-F238E27FC236}">
                <a16:creationId xmlns:a16="http://schemas.microsoft.com/office/drawing/2014/main" id="{F2DC6ADB-77EC-4A02-9974-5CD6BBF7CB88}"/>
              </a:ext>
            </a:extLst>
          </p:cNvPr>
          <p:cNvSpPr txBox="1"/>
          <p:nvPr/>
        </p:nvSpPr>
        <p:spPr>
          <a:xfrm>
            <a:off x="599516" y="5979178"/>
            <a:ext cx="1891553" cy="369332"/>
          </a:xfrm>
          <a:prstGeom prst="rect">
            <a:avLst/>
          </a:prstGeom>
          <a:noFill/>
        </p:spPr>
        <p:txBody>
          <a:bodyPr wrap="square" rtlCol="0">
            <a:spAutoFit/>
          </a:bodyPr>
          <a:lstStyle/>
          <a:p>
            <a:r>
              <a:rPr lang="en-US" b="1" dirty="0">
                <a:solidFill>
                  <a:schemeClr val="bg1"/>
                </a:solidFill>
              </a:rPr>
              <a:t>1. Import Dataset</a:t>
            </a:r>
          </a:p>
        </p:txBody>
      </p:sp>
      <p:sp>
        <p:nvSpPr>
          <p:cNvPr id="42" name="TextBox 41">
            <a:extLst>
              <a:ext uri="{FF2B5EF4-FFF2-40B4-BE49-F238E27FC236}">
                <a16:creationId xmlns:a16="http://schemas.microsoft.com/office/drawing/2014/main" id="{BDC4A98B-0721-4DD3-9800-7C6CF41BE68F}"/>
              </a:ext>
            </a:extLst>
          </p:cNvPr>
          <p:cNvSpPr txBox="1"/>
          <p:nvPr/>
        </p:nvSpPr>
        <p:spPr>
          <a:xfrm>
            <a:off x="1286434" y="5398567"/>
            <a:ext cx="1891553" cy="369332"/>
          </a:xfrm>
          <a:prstGeom prst="rect">
            <a:avLst/>
          </a:prstGeom>
          <a:noFill/>
        </p:spPr>
        <p:txBody>
          <a:bodyPr wrap="square" rtlCol="0">
            <a:spAutoFit/>
          </a:bodyPr>
          <a:lstStyle/>
          <a:p>
            <a:r>
              <a:rPr lang="en-US" b="1" dirty="0">
                <a:solidFill>
                  <a:schemeClr val="bg1"/>
                </a:solidFill>
              </a:rPr>
              <a:t>2. Factor Variable</a:t>
            </a:r>
          </a:p>
        </p:txBody>
      </p:sp>
      <p:sp>
        <p:nvSpPr>
          <p:cNvPr id="44" name="TextBox 43">
            <a:extLst>
              <a:ext uri="{FF2B5EF4-FFF2-40B4-BE49-F238E27FC236}">
                <a16:creationId xmlns:a16="http://schemas.microsoft.com/office/drawing/2014/main" id="{E1FA8393-95F7-4661-8391-87D54479E6A1}"/>
              </a:ext>
            </a:extLst>
          </p:cNvPr>
          <p:cNvSpPr txBox="1"/>
          <p:nvPr/>
        </p:nvSpPr>
        <p:spPr>
          <a:xfrm>
            <a:off x="2066645" y="4838201"/>
            <a:ext cx="1891553" cy="369332"/>
          </a:xfrm>
          <a:prstGeom prst="rect">
            <a:avLst/>
          </a:prstGeom>
          <a:noFill/>
        </p:spPr>
        <p:txBody>
          <a:bodyPr wrap="square" rtlCol="0">
            <a:spAutoFit/>
          </a:bodyPr>
          <a:lstStyle/>
          <a:p>
            <a:r>
              <a:rPr lang="en-US" b="1" dirty="0">
                <a:solidFill>
                  <a:schemeClr val="bg1"/>
                </a:solidFill>
              </a:rPr>
              <a:t>3. Split Dataset</a:t>
            </a:r>
          </a:p>
        </p:txBody>
      </p:sp>
      <p:sp>
        <p:nvSpPr>
          <p:cNvPr id="46" name="TextBox 45">
            <a:extLst>
              <a:ext uri="{FF2B5EF4-FFF2-40B4-BE49-F238E27FC236}">
                <a16:creationId xmlns:a16="http://schemas.microsoft.com/office/drawing/2014/main" id="{B66CC27F-A51C-4B13-B454-4A5FA5804889}"/>
              </a:ext>
            </a:extLst>
          </p:cNvPr>
          <p:cNvSpPr txBox="1"/>
          <p:nvPr/>
        </p:nvSpPr>
        <p:spPr>
          <a:xfrm>
            <a:off x="2805953" y="4285131"/>
            <a:ext cx="1891553" cy="369332"/>
          </a:xfrm>
          <a:prstGeom prst="rect">
            <a:avLst/>
          </a:prstGeom>
          <a:noFill/>
        </p:spPr>
        <p:txBody>
          <a:bodyPr wrap="square" rtlCol="0">
            <a:spAutoFit/>
          </a:bodyPr>
          <a:lstStyle/>
          <a:p>
            <a:r>
              <a:rPr lang="en-US" b="1" dirty="0">
                <a:solidFill>
                  <a:schemeClr val="bg1"/>
                </a:solidFill>
              </a:rPr>
              <a:t>4. Normalization</a:t>
            </a:r>
          </a:p>
        </p:txBody>
      </p:sp>
      <p:sp>
        <p:nvSpPr>
          <p:cNvPr id="48" name="TextBox 47">
            <a:extLst>
              <a:ext uri="{FF2B5EF4-FFF2-40B4-BE49-F238E27FC236}">
                <a16:creationId xmlns:a16="http://schemas.microsoft.com/office/drawing/2014/main" id="{FE82585A-739F-48BE-8D04-DBF0C06813AE}"/>
              </a:ext>
            </a:extLst>
          </p:cNvPr>
          <p:cNvSpPr txBox="1"/>
          <p:nvPr/>
        </p:nvSpPr>
        <p:spPr>
          <a:xfrm>
            <a:off x="3688974" y="3672861"/>
            <a:ext cx="1748117" cy="369332"/>
          </a:xfrm>
          <a:prstGeom prst="rect">
            <a:avLst/>
          </a:prstGeom>
          <a:noFill/>
        </p:spPr>
        <p:txBody>
          <a:bodyPr wrap="square" rtlCol="0">
            <a:spAutoFit/>
          </a:bodyPr>
          <a:lstStyle/>
          <a:p>
            <a:r>
              <a:rPr lang="en-US" b="1" dirty="0">
                <a:solidFill>
                  <a:schemeClr val="bg1"/>
                </a:solidFill>
              </a:rPr>
              <a:t>5. AIC Model</a:t>
            </a:r>
          </a:p>
        </p:txBody>
      </p:sp>
      <p:sp>
        <p:nvSpPr>
          <p:cNvPr id="49" name="TextBox 48">
            <a:extLst>
              <a:ext uri="{FF2B5EF4-FFF2-40B4-BE49-F238E27FC236}">
                <a16:creationId xmlns:a16="http://schemas.microsoft.com/office/drawing/2014/main" id="{F3C396F1-3D84-4C41-B19C-4B1A6119E223}"/>
              </a:ext>
            </a:extLst>
          </p:cNvPr>
          <p:cNvSpPr txBox="1"/>
          <p:nvPr/>
        </p:nvSpPr>
        <p:spPr>
          <a:xfrm>
            <a:off x="4047564" y="3128683"/>
            <a:ext cx="2232213" cy="369332"/>
          </a:xfrm>
          <a:prstGeom prst="rect">
            <a:avLst/>
          </a:prstGeom>
          <a:noFill/>
        </p:spPr>
        <p:txBody>
          <a:bodyPr wrap="square" rtlCol="0">
            <a:spAutoFit/>
          </a:bodyPr>
          <a:lstStyle/>
          <a:p>
            <a:r>
              <a:rPr lang="en-US" b="1" dirty="0">
                <a:solidFill>
                  <a:schemeClr val="bg1"/>
                </a:solidFill>
              </a:rPr>
              <a:t>6. Multi - Collinearity</a:t>
            </a:r>
          </a:p>
        </p:txBody>
      </p:sp>
      <p:sp>
        <p:nvSpPr>
          <p:cNvPr id="51" name="TextBox 50">
            <a:extLst>
              <a:ext uri="{FF2B5EF4-FFF2-40B4-BE49-F238E27FC236}">
                <a16:creationId xmlns:a16="http://schemas.microsoft.com/office/drawing/2014/main" id="{C7466335-1FB3-493E-B227-AF4B4B9AC182}"/>
              </a:ext>
            </a:extLst>
          </p:cNvPr>
          <p:cNvSpPr txBox="1"/>
          <p:nvPr/>
        </p:nvSpPr>
        <p:spPr>
          <a:xfrm>
            <a:off x="4928488" y="2563905"/>
            <a:ext cx="1721224" cy="369332"/>
          </a:xfrm>
          <a:prstGeom prst="rect">
            <a:avLst/>
          </a:prstGeom>
          <a:noFill/>
        </p:spPr>
        <p:txBody>
          <a:bodyPr wrap="square" rtlCol="0">
            <a:spAutoFit/>
          </a:bodyPr>
          <a:lstStyle/>
          <a:p>
            <a:r>
              <a:rPr lang="en-US" b="1" dirty="0">
                <a:solidFill>
                  <a:schemeClr val="bg1"/>
                </a:solidFill>
              </a:rPr>
              <a:t>7. Predict </a:t>
            </a:r>
            <a:r>
              <a:rPr lang="en-US" b="1" dirty="0" err="1">
                <a:solidFill>
                  <a:schemeClr val="bg1"/>
                </a:solidFill>
              </a:rPr>
              <a:t>yhat</a:t>
            </a:r>
            <a:endParaRPr lang="en-US" b="1" dirty="0">
              <a:solidFill>
                <a:schemeClr val="bg1"/>
              </a:solidFill>
            </a:endParaRPr>
          </a:p>
        </p:txBody>
      </p:sp>
      <p:sp>
        <p:nvSpPr>
          <p:cNvPr id="52" name="TextBox 51">
            <a:extLst>
              <a:ext uri="{FF2B5EF4-FFF2-40B4-BE49-F238E27FC236}">
                <a16:creationId xmlns:a16="http://schemas.microsoft.com/office/drawing/2014/main" id="{DCE6AF55-1B0F-42E1-A227-F409652F2C8F}"/>
              </a:ext>
            </a:extLst>
          </p:cNvPr>
          <p:cNvSpPr txBox="1"/>
          <p:nvPr/>
        </p:nvSpPr>
        <p:spPr>
          <a:xfrm>
            <a:off x="5378823" y="1990165"/>
            <a:ext cx="2393577" cy="369332"/>
          </a:xfrm>
          <a:prstGeom prst="rect">
            <a:avLst/>
          </a:prstGeom>
          <a:noFill/>
        </p:spPr>
        <p:txBody>
          <a:bodyPr wrap="square" rtlCol="0">
            <a:spAutoFit/>
          </a:bodyPr>
          <a:lstStyle/>
          <a:p>
            <a:r>
              <a:rPr lang="en-US" b="1" dirty="0">
                <a:solidFill>
                  <a:schemeClr val="bg1"/>
                </a:solidFill>
              </a:rPr>
              <a:t>8. Model Assumptions</a:t>
            </a:r>
          </a:p>
        </p:txBody>
      </p:sp>
      <p:sp>
        <p:nvSpPr>
          <p:cNvPr id="54" name="TextBox 53">
            <a:extLst>
              <a:ext uri="{FF2B5EF4-FFF2-40B4-BE49-F238E27FC236}">
                <a16:creationId xmlns:a16="http://schemas.microsoft.com/office/drawing/2014/main" id="{82A6CDE7-8FFD-4771-A5B5-D568854D5C50}"/>
              </a:ext>
            </a:extLst>
          </p:cNvPr>
          <p:cNvSpPr txBox="1"/>
          <p:nvPr/>
        </p:nvSpPr>
        <p:spPr>
          <a:xfrm>
            <a:off x="6279777" y="1425568"/>
            <a:ext cx="2456329" cy="369332"/>
          </a:xfrm>
          <a:prstGeom prst="rect">
            <a:avLst/>
          </a:prstGeom>
          <a:noFill/>
        </p:spPr>
        <p:txBody>
          <a:bodyPr wrap="square" rtlCol="0">
            <a:spAutoFit/>
          </a:bodyPr>
          <a:lstStyle/>
          <a:p>
            <a:r>
              <a:rPr lang="en-US" b="1" dirty="0">
                <a:solidFill>
                  <a:schemeClr val="bg1"/>
                </a:solidFill>
              </a:rPr>
              <a:t>9. Predict Test dataset</a:t>
            </a:r>
          </a:p>
        </p:txBody>
      </p:sp>
      <p:sp>
        <p:nvSpPr>
          <p:cNvPr id="55" name="TextBox 54">
            <a:extLst>
              <a:ext uri="{FF2B5EF4-FFF2-40B4-BE49-F238E27FC236}">
                <a16:creationId xmlns:a16="http://schemas.microsoft.com/office/drawing/2014/main" id="{CB6C411B-0167-40DF-BC2B-05F804DD8FA5}"/>
              </a:ext>
            </a:extLst>
          </p:cNvPr>
          <p:cNvSpPr txBox="1"/>
          <p:nvPr/>
        </p:nvSpPr>
        <p:spPr>
          <a:xfrm>
            <a:off x="7203141" y="842495"/>
            <a:ext cx="2294965" cy="369332"/>
          </a:xfrm>
          <a:prstGeom prst="rect">
            <a:avLst/>
          </a:prstGeom>
          <a:noFill/>
        </p:spPr>
        <p:txBody>
          <a:bodyPr wrap="square" rtlCol="0">
            <a:spAutoFit/>
          </a:bodyPr>
          <a:lstStyle/>
          <a:p>
            <a:r>
              <a:rPr lang="en-US" b="1" dirty="0">
                <a:solidFill>
                  <a:schemeClr val="bg1"/>
                </a:solidFill>
              </a:rPr>
              <a:t>10. Model Accuracy</a:t>
            </a:r>
          </a:p>
        </p:txBody>
      </p:sp>
      <p:sp>
        <p:nvSpPr>
          <p:cNvPr id="57" name="TextBox 56">
            <a:extLst>
              <a:ext uri="{FF2B5EF4-FFF2-40B4-BE49-F238E27FC236}">
                <a16:creationId xmlns:a16="http://schemas.microsoft.com/office/drawing/2014/main" id="{D53A4AD8-CF95-4F09-8E61-2394934C9A9A}"/>
              </a:ext>
            </a:extLst>
          </p:cNvPr>
          <p:cNvSpPr txBox="1"/>
          <p:nvPr/>
        </p:nvSpPr>
        <p:spPr>
          <a:xfrm>
            <a:off x="3487271" y="5441577"/>
            <a:ext cx="8229600" cy="307777"/>
          </a:xfrm>
          <a:prstGeom prst="rect">
            <a:avLst/>
          </a:prstGeom>
          <a:noFill/>
        </p:spPr>
        <p:txBody>
          <a:bodyPr wrap="square" rtlCol="0">
            <a:spAutoFit/>
          </a:bodyPr>
          <a:lstStyle/>
          <a:p>
            <a:r>
              <a:rPr lang="en-US" sz="1400" dirty="0"/>
              <a:t>Convert the categorical variables into factor variables and check for correlation plot</a:t>
            </a:r>
          </a:p>
        </p:txBody>
      </p:sp>
      <p:sp>
        <p:nvSpPr>
          <p:cNvPr id="58" name="TextBox 57">
            <a:extLst>
              <a:ext uri="{FF2B5EF4-FFF2-40B4-BE49-F238E27FC236}">
                <a16:creationId xmlns:a16="http://schemas.microsoft.com/office/drawing/2014/main" id="{7AF890E6-7B6D-48F7-9CDD-4D16CC2A0B00}"/>
              </a:ext>
            </a:extLst>
          </p:cNvPr>
          <p:cNvSpPr txBox="1"/>
          <p:nvPr/>
        </p:nvSpPr>
        <p:spPr>
          <a:xfrm>
            <a:off x="4159623" y="4778189"/>
            <a:ext cx="8229600" cy="523220"/>
          </a:xfrm>
          <a:prstGeom prst="rect">
            <a:avLst/>
          </a:prstGeom>
          <a:noFill/>
        </p:spPr>
        <p:txBody>
          <a:bodyPr wrap="square" rtlCol="0">
            <a:spAutoFit/>
          </a:bodyPr>
          <a:lstStyle/>
          <a:p>
            <a:r>
              <a:rPr lang="en-US" sz="1400" dirty="0"/>
              <a:t>Split the entire dataset into 5 categories for building 5 different models and divide the dataset into train and test split</a:t>
            </a:r>
          </a:p>
        </p:txBody>
      </p:sp>
      <p:sp>
        <p:nvSpPr>
          <p:cNvPr id="61" name="TextBox 60">
            <a:extLst>
              <a:ext uri="{FF2B5EF4-FFF2-40B4-BE49-F238E27FC236}">
                <a16:creationId xmlns:a16="http://schemas.microsoft.com/office/drawing/2014/main" id="{6593D392-D386-4385-A380-821E9C02B691}"/>
              </a:ext>
            </a:extLst>
          </p:cNvPr>
          <p:cNvSpPr txBox="1"/>
          <p:nvPr/>
        </p:nvSpPr>
        <p:spPr>
          <a:xfrm>
            <a:off x="4912660" y="4303058"/>
            <a:ext cx="6158752" cy="307777"/>
          </a:xfrm>
          <a:prstGeom prst="rect">
            <a:avLst/>
          </a:prstGeom>
          <a:noFill/>
        </p:spPr>
        <p:txBody>
          <a:bodyPr wrap="square" rtlCol="0">
            <a:spAutoFit/>
          </a:bodyPr>
          <a:lstStyle/>
          <a:p>
            <a:r>
              <a:rPr lang="en-US" sz="1400" dirty="0"/>
              <a:t>Normalize the train and test datasets using MinMax Scalar methodology</a:t>
            </a:r>
          </a:p>
        </p:txBody>
      </p:sp>
      <p:sp>
        <p:nvSpPr>
          <p:cNvPr id="62" name="TextBox 61">
            <a:extLst>
              <a:ext uri="{FF2B5EF4-FFF2-40B4-BE49-F238E27FC236}">
                <a16:creationId xmlns:a16="http://schemas.microsoft.com/office/drawing/2014/main" id="{1C8A367A-5CE8-46CB-B3A7-6F308AAE23CC}"/>
              </a:ext>
            </a:extLst>
          </p:cNvPr>
          <p:cNvSpPr txBox="1"/>
          <p:nvPr/>
        </p:nvSpPr>
        <p:spPr>
          <a:xfrm>
            <a:off x="5585015" y="3729316"/>
            <a:ext cx="5943598" cy="307777"/>
          </a:xfrm>
          <a:prstGeom prst="rect">
            <a:avLst/>
          </a:prstGeom>
          <a:noFill/>
        </p:spPr>
        <p:txBody>
          <a:bodyPr wrap="square" rtlCol="0">
            <a:spAutoFit/>
          </a:bodyPr>
          <a:lstStyle/>
          <a:p>
            <a:r>
              <a:rPr lang="en-US" sz="1400" dirty="0"/>
              <a:t>Build an AIC model using null and full model using forward selection method</a:t>
            </a:r>
          </a:p>
        </p:txBody>
      </p:sp>
      <p:sp>
        <p:nvSpPr>
          <p:cNvPr id="63" name="TextBox 62">
            <a:extLst>
              <a:ext uri="{FF2B5EF4-FFF2-40B4-BE49-F238E27FC236}">
                <a16:creationId xmlns:a16="http://schemas.microsoft.com/office/drawing/2014/main" id="{FA6B1FA9-C496-4DC3-ADBB-A21229704143}"/>
              </a:ext>
            </a:extLst>
          </p:cNvPr>
          <p:cNvSpPr txBox="1"/>
          <p:nvPr/>
        </p:nvSpPr>
        <p:spPr>
          <a:xfrm>
            <a:off x="6355977" y="3083859"/>
            <a:ext cx="6051176" cy="461665"/>
          </a:xfrm>
          <a:prstGeom prst="rect">
            <a:avLst/>
          </a:prstGeom>
          <a:noFill/>
        </p:spPr>
        <p:txBody>
          <a:bodyPr wrap="square" rtlCol="0">
            <a:spAutoFit/>
          </a:bodyPr>
          <a:lstStyle/>
          <a:p>
            <a:r>
              <a:rPr lang="en-US" sz="1200" dirty="0"/>
              <a:t>Check for VIF values and keep on eliminating the variables that show high multicollinearities till we get VIF values less than equal to 5 till we get to the final fitted model</a:t>
            </a:r>
          </a:p>
        </p:txBody>
      </p:sp>
      <p:sp>
        <p:nvSpPr>
          <p:cNvPr id="64" name="TextBox 63">
            <a:extLst>
              <a:ext uri="{FF2B5EF4-FFF2-40B4-BE49-F238E27FC236}">
                <a16:creationId xmlns:a16="http://schemas.microsoft.com/office/drawing/2014/main" id="{48B3FED8-B8B1-4C0A-B89E-1DD4A35B602C}"/>
              </a:ext>
            </a:extLst>
          </p:cNvPr>
          <p:cNvSpPr txBox="1"/>
          <p:nvPr/>
        </p:nvSpPr>
        <p:spPr>
          <a:xfrm>
            <a:off x="7019365" y="2599764"/>
            <a:ext cx="4957482" cy="307777"/>
          </a:xfrm>
          <a:prstGeom prst="rect">
            <a:avLst/>
          </a:prstGeom>
          <a:noFill/>
        </p:spPr>
        <p:txBody>
          <a:bodyPr wrap="square" rtlCol="0">
            <a:spAutoFit/>
          </a:bodyPr>
          <a:lstStyle/>
          <a:p>
            <a:r>
              <a:rPr lang="en-US" sz="1400" dirty="0"/>
              <a:t>Predict </a:t>
            </a:r>
            <a:r>
              <a:rPr lang="en-US" sz="1400" dirty="0" err="1"/>
              <a:t>yhat</a:t>
            </a:r>
            <a:r>
              <a:rPr lang="en-US" sz="1400" dirty="0"/>
              <a:t> using predict() on the train dataset</a:t>
            </a:r>
          </a:p>
        </p:txBody>
      </p:sp>
      <p:sp>
        <p:nvSpPr>
          <p:cNvPr id="65" name="TextBox 64">
            <a:extLst>
              <a:ext uri="{FF2B5EF4-FFF2-40B4-BE49-F238E27FC236}">
                <a16:creationId xmlns:a16="http://schemas.microsoft.com/office/drawing/2014/main" id="{E9D1E36B-03AD-4AAB-87D7-B208379AFECE}"/>
              </a:ext>
            </a:extLst>
          </p:cNvPr>
          <p:cNvSpPr txBox="1"/>
          <p:nvPr/>
        </p:nvSpPr>
        <p:spPr>
          <a:xfrm>
            <a:off x="7772401" y="1927411"/>
            <a:ext cx="3406588" cy="523220"/>
          </a:xfrm>
          <a:prstGeom prst="rect">
            <a:avLst/>
          </a:prstGeom>
          <a:noFill/>
        </p:spPr>
        <p:txBody>
          <a:bodyPr wrap="square" rtlCol="0">
            <a:spAutoFit/>
          </a:bodyPr>
          <a:lstStyle/>
          <a:p>
            <a:r>
              <a:rPr lang="en-US" sz="1400" dirty="0"/>
              <a:t>Check for model assumptions by checking for normality and plotting residual plots</a:t>
            </a:r>
          </a:p>
        </p:txBody>
      </p:sp>
      <p:sp>
        <p:nvSpPr>
          <p:cNvPr id="66" name="TextBox 65">
            <a:extLst>
              <a:ext uri="{FF2B5EF4-FFF2-40B4-BE49-F238E27FC236}">
                <a16:creationId xmlns:a16="http://schemas.microsoft.com/office/drawing/2014/main" id="{71AAA062-F1B6-4103-8896-FE0F5A517A9A}"/>
              </a:ext>
            </a:extLst>
          </p:cNvPr>
          <p:cNvSpPr txBox="1"/>
          <p:nvPr/>
        </p:nvSpPr>
        <p:spPr>
          <a:xfrm>
            <a:off x="8597154" y="1461247"/>
            <a:ext cx="3496234" cy="307777"/>
          </a:xfrm>
          <a:prstGeom prst="rect">
            <a:avLst/>
          </a:prstGeom>
          <a:noFill/>
        </p:spPr>
        <p:txBody>
          <a:bodyPr wrap="square" rtlCol="0">
            <a:spAutoFit/>
          </a:bodyPr>
          <a:lstStyle/>
          <a:p>
            <a:r>
              <a:rPr lang="en-US" sz="1400" dirty="0"/>
              <a:t>Use the model to predict using test dataset</a:t>
            </a:r>
          </a:p>
        </p:txBody>
      </p:sp>
      <p:sp>
        <p:nvSpPr>
          <p:cNvPr id="67" name="TextBox 66">
            <a:extLst>
              <a:ext uri="{FF2B5EF4-FFF2-40B4-BE49-F238E27FC236}">
                <a16:creationId xmlns:a16="http://schemas.microsoft.com/office/drawing/2014/main" id="{18FBDCCB-863B-473B-92DF-0B93C272233A}"/>
              </a:ext>
            </a:extLst>
          </p:cNvPr>
          <p:cNvSpPr txBox="1"/>
          <p:nvPr/>
        </p:nvSpPr>
        <p:spPr>
          <a:xfrm>
            <a:off x="9386046" y="824752"/>
            <a:ext cx="2689413" cy="523220"/>
          </a:xfrm>
          <a:prstGeom prst="rect">
            <a:avLst/>
          </a:prstGeom>
          <a:noFill/>
        </p:spPr>
        <p:txBody>
          <a:bodyPr wrap="square" rtlCol="0">
            <a:spAutoFit/>
          </a:bodyPr>
          <a:lstStyle/>
          <a:p>
            <a:r>
              <a:rPr lang="en-US" sz="1400" dirty="0"/>
              <a:t>Check the model accuracy by calculating RMSE</a:t>
            </a:r>
          </a:p>
        </p:txBody>
      </p:sp>
      <p:pic>
        <p:nvPicPr>
          <p:cNvPr id="7" name="Picture 6">
            <a:extLst>
              <a:ext uri="{FF2B5EF4-FFF2-40B4-BE49-F238E27FC236}">
                <a16:creationId xmlns:a16="http://schemas.microsoft.com/office/drawing/2014/main" id="{21B4AE0F-6654-4721-888E-C4FC2E6CC5AF}"/>
              </a:ext>
            </a:extLst>
          </p:cNvPr>
          <p:cNvPicPr>
            <a:picLocks noChangeAspect="1"/>
          </p:cNvPicPr>
          <p:nvPr/>
        </p:nvPicPr>
        <p:blipFill>
          <a:blip r:embed="rId2"/>
          <a:stretch>
            <a:fillRect/>
          </a:stretch>
        </p:blipFill>
        <p:spPr>
          <a:xfrm>
            <a:off x="4661647" y="1936096"/>
            <a:ext cx="502024" cy="504265"/>
          </a:xfrm>
          <a:prstGeom prst="rect">
            <a:avLst/>
          </a:prstGeom>
        </p:spPr>
      </p:pic>
      <p:pic>
        <p:nvPicPr>
          <p:cNvPr id="8" name="Picture 7">
            <a:extLst>
              <a:ext uri="{FF2B5EF4-FFF2-40B4-BE49-F238E27FC236}">
                <a16:creationId xmlns:a16="http://schemas.microsoft.com/office/drawing/2014/main" id="{9CB437C8-6B76-4720-A6A3-5D7EB652C329}"/>
              </a:ext>
            </a:extLst>
          </p:cNvPr>
          <p:cNvPicPr>
            <a:picLocks noChangeAspect="1"/>
          </p:cNvPicPr>
          <p:nvPr/>
        </p:nvPicPr>
        <p:blipFill>
          <a:blip r:embed="rId3"/>
          <a:stretch>
            <a:fillRect/>
          </a:stretch>
        </p:blipFill>
        <p:spPr>
          <a:xfrm>
            <a:off x="1196509" y="4840661"/>
            <a:ext cx="394728" cy="394728"/>
          </a:xfrm>
          <a:prstGeom prst="rect">
            <a:avLst/>
          </a:prstGeom>
        </p:spPr>
      </p:pic>
      <p:pic>
        <p:nvPicPr>
          <p:cNvPr id="11" name="Picture 10">
            <a:extLst>
              <a:ext uri="{FF2B5EF4-FFF2-40B4-BE49-F238E27FC236}">
                <a16:creationId xmlns:a16="http://schemas.microsoft.com/office/drawing/2014/main" id="{9789EFD6-A096-4575-BEC2-B68BE37DB02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911" b="95536" l="5778" r="95556">
                        <a14:foregroundMark x1="5778" y1="80357" x2="5778" y2="80357"/>
                        <a14:foregroundMark x1="60444" y1="90625" x2="60444" y2="90625"/>
                        <a14:foregroundMark x1="52889" y1="95982" x2="52889" y2="95982"/>
                        <a14:foregroundMark x1="92889" y1="7143" x2="92889" y2="7143"/>
                        <a14:foregroundMark x1="87111" y1="4911" x2="87111" y2="4911"/>
                        <a14:foregroundMark x1="94667" y1="11161" x2="94667" y2="11161"/>
                        <a14:foregroundMark x1="95556" y1="16518" x2="95556" y2="16518"/>
                        <a14:foregroundMark x1="94667" y1="17411" x2="94667" y2="17411"/>
                      </a14:backgroundRemoval>
                    </a14:imgEffect>
                  </a14:imgLayer>
                </a14:imgProps>
              </a:ext>
            </a:extLst>
          </a:blip>
          <a:stretch>
            <a:fillRect/>
          </a:stretch>
        </p:blipFill>
        <p:spPr>
          <a:xfrm>
            <a:off x="3348038" y="3097309"/>
            <a:ext cx="488856" cy="486684"/>
          </a:xfrm>
          <a:prstGeom prst="rect">
            <a:avLst/>
          </a:prstGeom>
        </p:spPr>
      </p:pic>
      <p:pic>
        <p:nvPicPr>
          <p:cNvPr id="13" name="Picture 12">
            <a:extLst>
              <a:ext uri="{FF2B5EF4-FFF2-40B4-BE49-F238E27FC236}">
                <a16:creationId xmlns:a16="http://schemas.microsoft.com/office/drawing/2014/main" id="{1A5D1079-5B14-4C2B-B143-0DF49978B886}"/>
              </a:ext>
            </a:extLst>
          </p:cNvPr>
          <p:cNvPicPr>
            <a:picLocks noChangeAspect="1"/>
          </p:cNvPicPr>
          <p:nvPr/>
        </p:nvPicPr>
        <p:blipFill>
          <a:blip r:embed="rId6"/>
          <a:stretch>
            <a:fillRect/>
          </a:stretch>
        </p:blipFill>
        <p:spPr>
          <a:xfrm>
            <a:off x="1815073" y="4150378"/>
            <a:ext cx="587469" cy="587469"/>
          </a:xfrm>
          <a:prstGeom prst="rect">
            <a:avLst/>
          </a:prstGeom>
        </p:spPr>
      </p:pic>
      <p:pic>
        <p:nvPicPr>
          <p:cNvPr id="15" name="Picture 14">
            <a:extLst>
              <a:ext uri="{FF2B5EF4-FFF2-40B4-BE49-F238E27FC236}">
                <a16:creationId xmlns:a16="http://schemas.microsoft.com/office/drawing/2014/main" id="{45710D4D-311B-43C5-8A3C-154DAF4E3EFD}"/>
              </a:ext>
            </a:extLst>
          </p:cNvPr>
          <p:cNvPicPr>
            <a:picLocks noChangeAspect="1"/>
          </p:cNvPicPr>
          <p:nvPr/>
        </p:nvPicPr>
        <p:blipFill>
          <a:blip r:embed="rId7"/>
          <a:stretch>
            <a:fillRect/>
          </a:stretch>
        </p:blipFill>
        <p:spPr>
          <a:xfrm>
            <a:off x="2513760" y="3626783"/>
            <a:ext cx="563174" cy="550769"/>
          </a:xfrm>
          <a:prstGeom prst="rect">
            <a:avLst/>
          </a:prstGeom>
        </p:spPr>
      </p:pic>
      <p:pic>
        <p:nvPicPr>
          <p:cNvPr id="68" name="Picture 67">
            <a:extLst>
              <a:ext uri="{FF2B5EF4-FFF2-40B4-BE49-F238E27FC236}">
                <a16:creationId xmlns:a16="http://schemas.microsoft.com/office/drawing/2014/main" id="{84DB4CA2-0F78-4CCB-9696-E3721B751CF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0" b="97030" l="2000" r="97200">
                        <a14:foregroundMark x1="18400" y1="12871" x2="18400" y2="12871"/>
                        <a14:foregroundMark x1="24000" y1="10396" x2="45200" y2="4950"/>
                        <a14:foregroundMark x1="45200" y1="4950" x2="54800" y2="9406"/>
                        <a14:foregroundMark x1="88800" y1="15347" x2="88800" y2="15347"/>
                        <a14:foregroundMark x1="94000" y1="14851" x2="94000" y2="14851"/>
                        <a14:foregroundMark x1="97200" y1="14851" x2="97200" y2="14851"/>
                        <a14:foregroundMark x1="36000" y1="47525" x2="36000" y2="47525"/>
                        <a14:foregroundMark x1="5200" y1="31683" x2="5200" y2="31683"/>
                        <a14:foregroundMark x1="4800" y1="40594" x2="4800" y2="40594"/>
                        <a14:foregroundMark x1="2000" y1="50990" x2="2000" y2="50990"/>
                        <a14:foregroundMark x1="25200" y1="92574" x2="25200" y2="92574"/>
                        <a14:foregroundMark x1="39200" y1="93564" x2="39200" y2="93564"/>
                        <a14:foregroundMark x1="45200" y1="97030" x2="45200" y2="97030"/>
                        <a14:foregroundMark x1="18400" y1="57921" x2="18400" y2="57921"/>
                      </a14:backgroundRemoval>
                    </a14:imgEffect>
                  </a14:imgLayer>
                </a14:imgProps>
              </a:ext>
            </a:extLst>
          </a:blip>
          <a:stretch>
            <a:fillRect/>
          </a:stretch>
        </p:blipFill>
        <p:spPr>
          <a:xfrm>
            <a:off x="6384552" y="844364"/>
            <a:ext cx="463907" cy="374837"/>
          </a:xfrm>
          <a:prstGeom prst="rect">
            <a:avLst/>
          </a:prstGeom>
        </p:spPr>
      </p:pic>
      <p:pic>
        <p:nvPicPr>
          <p:cNvPr id="69" name="Picture 68">
            <a:extLst>
              <a:ext uri="{FF2B5EF4-FFF2-40B4-BE49-F238E27FC236}">
                <a16:creationId xmlns:a16="http://schemas.microsoft.com/office/drawing/2014/main" id="{5FCB5AFB-52EE-4A3D-BEE8-CD85888C868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1220" y1="26136" x2="51220" y2="26136"/>
                        <a14:foregroundMark x1="78746" y1="20455" x2="78746" y2="20455"/>
                        <a14:foregroundMark x1="66202" y1="49432" x2="66202" y2="49432"/>
                      </a14:backgroundRemoval>
                    </a14:imgEffect>
                  </a14:imgLayer>
                </a14:imgProps>
              </a:ext>
            </a:extLst>
          </a:blip>
          <a:stretch>
            <a:fillRect/>
          </a:stretch>
        </p:blipFill>
        <p:spPr>
          <a:xfrm>
            <a:off x="3958198" y="2554941"/>
            <a:ext cx="577944" cy="426137"/>
          </a:xfrm>
          <a:prstGeom prst="rect">
            <a:avLst/>
          </a:prstGeom>
        </p:spPr>
      </p:pic>
      <p:pic>
        <p:nvPicPr>
          <p:cNvPr id="70" name="Picture 69">
            <a:extLst>
              <a:ext uri="{FF2B5EF4-FFF2-40B4-BE49-F238E27FC236}">
                <a16:creationId xmlns:a16="http://schemas.microsoft.com/office/drawing/2014/main" id="{FEF3491A-118A-4EC2-9639-8B4958ED1996}"/>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51220" y1="26136" x2="51220" y2="26136"/>
                        <a14:foregroundMark x1="78746" y1="20455" x2="78746" y2="20455"/>
                        <a14:foregroundMark x1="66202" y1="49432" x2="66202" y2="49432"/>
                      </a14:backgroundRemoval>
                    </a14:imgEffect>
                  </a14:imgLayer>
                </a14:imgProps>
              </a:ext>
            </a:extLst>
          </a:blip>
          <a:stretch>
            <a:fillRect/>
          </a:stretch>
        </p:blipFill>
        <p:spPr>
          <a:xfrm>
            <a:off x="5500128" y="1470213"/>
            <a:ext cx="577944" cy="403411"/>
          </a:xfrm>
          <a:prstGeom prst="rect">
            <a:avLst/>
          </a:prstGeom>
        </p:spPr>
      </p:pic>
      <p:pic>
        <p:nvPicPr>
          <p:cNvPr id="71" name="Picture 70">
            <a:extLst>
              <a:ext uri="{FF2B5EF4-FFF2-40B4-BE49-F238E27FC236}">
                <a16:creationId xmlns:a16="http://schemas.microsoft.com/office/drawing/2014/main" id="{46371671-1E38-4D0A-A087-BA56DE878553}"/>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6957" b="96957" l="3653" r="99543">
                        <a14:foregroundMark x1="48858" y1="23478" x2="48858" y2="23478"/>
                        <a14:foregroundMark x1="57991" y1="9130" x2="57991" y2="9130"/>
                        <a14:foregroundMark x1="35616" y1="12174" x2="35616" y2="12174"/>
                        <a14:foregroundMark x1="35616" y1="12174" x2="35616" y2="12174"/>
                        <a14:foregroundMark x1="35616" y1="12174" x2="72603" y2="76957"/>
                        <a14:foregroundMark x1="86301" y1="29130" x2="33333" y2="69565"/>
                        <a14:foregroundMark x1="12329" y1="43478" x2="14155" y2="76087"/>
                        <a14:foregroundMark x1="11416" y1="31304" x2="15525" y2="55217"/>
                        <a14:foregroundMark x1="15525" y1="55217" x2="22831" y2="70435"/>
                        <a14:foregroundMark x1="18721" y1="19565" x2="41096" y2="7391"/>
                        <a14:foregroundMark x1="41096" y1="7391" x2="67580" y2="12609"/>
                        <a14:foregroundMark x1="67580" y1="12609" x2="91324" y2="36087"/>
                        <a14:foregroundMark x1="91324" y1="36087" x2="89498" y2="63478"/>
                        <a14:foregroundMark x1="89498" y1="63478" x2="74429" y2="83478"/>
                        <a14:foregroundMark x1="74429" y1="83478" x2="51598" y2="86957"/>
                        <a14:foregroundMark x1="51598" y1="86957" x2="26027" y2="78696"/>
                        <a14:foregroundMark x1="26027" y1="78696" x2="15982" y2="54348"/>
                        <a14:foregroundMark x1="15982" y1="54348" x2="18265" y2="32174"/>
                        <a14:foregroundMark x1="18265" y1="32174" x2="27397" y2="18261"/>
                        <a14:foregroundMark x1="50685" y1="7826" x2="50685" y2="7826"/>
                        <a14:foregroundMark x1="95890" y1="55652" x2="95890" y2="55652"/>
                        <a14:foregroundMark x1="44292" y1="91739" x2="44292" y2="91739"/>
                        <a14:foregroundMark x1="44292" y1="97391" x2="44292" y2="97391"/>
                        <a14:foregroundMark x1="5023" y1="52609" x2="5023" y2="52609"/>
                        <a14:foregroundMark x1="40639" y1="18696" x2="40639" y2="18696"/>
                        <a14:foregroundMark x1="49315" y1="10000" x2="63927" y2="79565"/>
                        <a14:foregroundMark x1="55708" y1="15217" x2="70320" y2="66957"/>
                        <a14:foregroundMark x1="68950" y1="19565" x2="75342" y2="78696"/>
                        <a14:foregroundMark x1="79909" y1="39130" x2="56621" y2="48696"/>
                        <a14:foregroundMark x1="56621" y1="48696" x2="29680" y2="50000"/>
                        <a14:foregroundMark x1="3653" y1="46522" x2="3653" y2="46522"/>
                        <a14:foregroundMark x1="14612" y1="64783" x2="37900" y2="88696"/>
                        <a14:foregroundMark x1="17352" y1="71304" x2="29224" y2="84783"/>
                        <a14:foregroundMark x1="30594" y1="25217" x2="30594" y2="25217"/>
                        <a14:foregroundMark x1="30594" y1="28261" x2="30594" y2="28261"/>
                        <a14:foregroundMark x1="28311" y1="29130" x2="28311" y2="29130"/>
                        <a14:foregroundMark x1="28311" y1="33043" x2="32877" y2="64348"/>
                        <a14:foregroundMark x1="17808" y1="37826" x2="85845" y2="51304"/>
                        <a14:foregroundMark x1="85845" y1="51304" x2="57991" y2="58261"/>
                        <a14:foregroundMark x1="57991" y1="58261" x2="27854" y2="55652"/>
                        <a14:foregroundMark x1="14155" y1="48261" x2="99543" y2="67826"/>
                        <a14:foregroundMark x1="59361" y1="19565" x2="59361" y2="19565"/>
                        <a14:foregroundMark x1="77626" y1="72174" x2="77626" y2="72174"/>
                        <a14:foregroundMark x1="48402" y1="75217" x2="48402" y2="75217"/>
                        <a14:foregroundMark x1="49315" y1="77826" x2="49315" y2="77826"/>
                        <a14:foregroundMark x1="52511" y1="66522" x2="52511" y2="66522"/>
                        <a14:foregroundMark x1="32877" y1="36087" x2="50685" y2="53478"/>
                        <a14:foregroundMark x1="50685" y1="53478" x2="51142" y2="55652"/>
                        <a14:foregroundMark x1="37443" y1="31304" x2="52511" y2="48261"/>
                        <a14:foregroundMark x1="52511" y1="48261" x2="53425" y2="50435"/>
                        <a14:foregroundMark x1="53425" y1="60870" x2="56621" y2="72609"/>
                        <a14:foregroundMark x1="22831" y1="57826" x2="48858" y2="71739"/>
                        <a14:foregroundMark x1="48858" y1="71739" x2="65297" y2="86957"/>
                        <a14:foregroundMark x1="60274" y1="89130" x2="43379" y2="70435"/>
                        <a14:foregroundMark x1="43379" y1="70435" x2="20091" y2="62174"/>
                        <a14:foregroundMark x1="20091" y1="62174" x2="18721" y2="62174"/>
                        <a14:foregroundMark x1="25571" y1="66087" x2="40183" y2="78261"/>
                      </a14:backgroundRemoval>
                    </a14:imgEffect>
                  </a14:imgLayer>
                </a14:imgProps>
              </a:ext>
            </a:extLst>
          </a:blip>
          <a:stretch>
            <a:fillRect/>
          </a:stretch>
        </p:blipFill>
        <p:spPr>
          <a:xfrm>
            <a:off x="507908" y="5372659"/>
            <a:ext cx="415457" cy="436325"/>
          </a:xfrm>
          <a:prstGeom prst="rect">
            <a:avLst/>
          </a:prstGeom>
        </p:spPr>
      </p:pic>
      <p:pic>
        <p:nvPicPr>
          <p:cNvPr id="74" name="Picture 73">
            <a:extLst>
              <a:ext uri="{FF2B5EF4-FFF2-40B4-BE49-F238E27FC236}">
                <a16:creationId xmlns:a16="http://schemas.microsoft.com/office/drawing/2014/main" id="{D52C3BD0-C423-468F-9300-847A8BF885C7}"/>
              </a:ext>
            </a:extLst>
          </p:cNvPr>
          <p:cNvPicPr>
            <a:picLocks noChangeAspect="1"/>
          </p:cNvPicPr>
          <p:nvPr/>
        </p:nvPicPr>
        <p:blipFill>
          <a:blip r:embed="rId14"/>
          <a:stretch>
            <a:fillRect/>
          </a:stretch>
        </p:blipFill>
        <p:spPr>
          <a:xfrm>
            <a:off x="26895" y="6006073"/>
            <a:ext cx="201986" cy="258220"/>
          </a:xfrm>
          <a:prstGeom prst="rect">
            <a:avLst/>
          </a:prstGeom>
        </p:spPr>
      </p:pic>
    </p:spTree>
    <p:extLst>
      <p:ext uri="{BB962C8B-B14F-4D97-AF65-F5344CB8AC3E}">
        <p14:creationId xmlns:p14="http://schemas.microsoft.com/office/powerpoint/2010/main" val="295051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A24D93-A48D-438B-9E83-DAB699058707}"/>
              </a:ext>
            </a:extLst>
          </p:cNvPr>
          <p:cNvSpPr>
            <a:spLocks noGrp="1"/>
          </p:cNvSpPr>
          <p:nvPr>
            <p:ph type="title"/>
          </p:nvPr>
        </p:nvSpPr>
        <p:spPr>
          <a:xfrm>
            <a:off x="1940862" y="0"/>
            <a:ext cx="9973235" cy="1004047"/>
          </a:xfrm>
        </p:spPr>
        <p:txBody>
          <a:bodyPr/>
          <a:lstStyle/>
          <a:p>
            <a:r>
              <a:rPr lang="en-IN" b="1" dirty="0">
                <a:solidFill>
                  <a:schemeClr val="tx1">
                    <a:lumMod val="95000"/>
                    <a:lumOff val="5000"/>
                  </a:schemeClr>
                </a:solidFill>
              </a:rPr>
              <a:t>MLR - Camera</a:t>
            </a:r>
          </a:p>
        </p:txBody>
      </p:sp>
      <p:sp>
        <p:nvSpPr>
          <p:cNvPr id="2" name="TextBox 1">
            <a:extLst>
              <a:ext uri="{FF2B5EF4-FFF2-40B4-BE49-F238E27FC236}">
                <a16:creationId xmlns:a16="http://schemas.microsoft.com/office/drawing/2014/main" id="{145BE23A-73FE-4B3A-A5B6-1C1795028164}"/>
              </a:ext>
            </a:extLst>
          </p:cNvPr>
          <p:cNvSpPr txBox="1"/>
          <p:nvPr/>
        </p:nvSpPr>
        <p:spPr>
          <a:xfrm>
            <a:off x="448234" y="1030942"/>
            <a:ext cx="10201837" cy="307777"/>
          </a:xfrm>
          <a:prstGeom prst="rect">
            <a:avLst/>
          </a:prstGeom>
          <a:noFill/>
        </p:spPr>
        <p:txBody>
          <a:bodyPr wrap="square" rtlCol="0">
            <a:spAutoFit/>
          </a:bodyPr>
          <a:lstStyle/>
          <a:p>
            <a:r>
              <a:rPr lang="en-US" sz="1400" dirty="0"/>
              <a:t>5 different MLR models are built for 5 sub-categories to determine important KPIs that influence the revenue growth.</a:t>
            </a:r>
          </a:p>
        </p:txBody>
      </p:sp>
      <p:sp>
        <p:nvSpPr>
          <p:cNvPr id="5" name="Rectangle 4">
            <a:extLst>
              <a:ext uri="{FF2B5EF4-FFF2-40B4-BE49-F238E27FC236}">
                <a16:creationId xmlns:a16="http://schemas.microsoft.com/office/drawing/2014/main" id="{7A2CEE6E-49C7-4D8A-9B77-1B5335F5CC8D}"/>
              </a:ext>
            </a:extLst>
          </p:cNvPr>
          <p:cNvSpPr/>
          <p:nvPr/>
        </p:nvSpPr>
        <p:spPr>
          <a:xfrm>
            <a:off x="1837765" y="1461237"/>
            <a:ext cx="10273553" cy="7261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TextBox 6">
            <a:extLst>
              <a:ext uri="{FF2B5EF4-FFF2-40B4-BE49-F238E27FC236}">
                <a16:creationId xmlns:a16="http://schemas.microsoft.com/office/drawing/2014/main" id="{497F3A27-9210-484A-8F03-38BD6E6031B0}"/>
              </a:ext>
            </a:extLst>
          </p:cNvPr>
          <p:cNvSpPr txBox="1"/>
          <p:nvPr/>
        </p:nvSpPr>
        <p:spPr>
          <a:xfrm>
            <a:off x="1873624" y="1497096"/>
            <a:ext cx="10264588" cy="646331"/>
          </a:xfrm>
          <a:prstGeom prst="rect">
            <a:avLst/>
          </a:prstGeom>
          <a:noFill/>
        </p:spPr>
        <p:txBody>
          <a:bodyPr wrap="square" rtlCol="0">
            <a:spAutoFit/>
          </a:bodyPr>
          <a:lstStyle/>
          <a:p>
            <a:r>
              <a:rPr lang="en-US" dirty="0"/>
              <a:t>fit_camera_3 = </a:t>
            </a:r>
            <a:r>
              <a:rPr lang="en-US" dirty="0" err="1"/>
              <a:t>lm</a:t>
            </a:r>
            <a:r>
              <a:rPr lang="en-US" dirty="0"/>
              <a:t>(</a:t>
            </a:r>
            <a:r>
              <a:rPr lang="en-US" dirty="0" err="1"/>
              <a:t>gmv</a:t>
            </a:r>
            <a:r>
              <a:rPr lang="en-US" dirty="0"/>
              <a:t> ~ units  + </a:t>
            </a:r>
            <a:r>
              <a:rPr lang="en-US" dirty="0" err="1"/>
              <a:t>product_mrp</a:t>
            </a:r>
            <a:r>
              <a:rPr lang="en-US" dirty="0"/>
              <a:t> + Other_Investment + </a:t>
            </a:r>
            <a:r>
              <a:rPr lang="en-US" dirty="0" err="1"/>
              <a:t>sla</a:t>
            </a:r>
            <a:r>
              <a:rPr lang="en-US" dirty="0"/>
              <a:t> + </a:t>
            </a:r>
            <a:r>
              <a:rPr lang="en-US" dirty="0" err="1"/>
              <a:t>Content_Marketing_Investment</a:t>
            </a:r>
            <a:r>
              <a:rPr lang="en-US" dirty="0"/>
              <a:t> + </a:t>
            </a:r>
            <a:r>
              <a:rPr lang="en-US" dirty="0" err="1"/>
              <a:t>Online_Marketing_Investment</a:t>
            </a:r>
            <a:r>
              <a:rPr lang="en-US" dirty="0"/>
              <a:t> + Discount + </a:t>
            </a:r>
            <a:r>
              <a:rPr lang="en-US" dirty="0" err="1"/>
              <a:t>order_payment_type</a:t>
            </a:r>
            <a:r>
              <a:rPr lang="en-US" dirty="0"/>
              <a:t>, data = </a:t>
            </a:r>
            <a:r>
              <a:rPr lang="en-US" dirty="0" err="1"/>
              <a:t>train_camera</a:t>
            </a:r>
            <a:r>
              <a:rPr lang="en-US" dirty="0"/>
              <a:t>)</a:t>
            </a:r>
          </a:p>
        </p:txBody>
      </p:sp>
      <p:pic>
        <p:nvPicPr>
          <p:cNvPr id="8" name="Picture 7">
            <a:extLst>
              <a:ext uri="{FF2B5EF4-FFF2-40B4-BE49-F238E27FC236}">
                <a16:creationId xmlns:a16="http://schemas.microsoft.com/office/drawing/2014/main" id="{2754653D-1825-4C30-B515-C4C47F052AD6}"/>
              </a:ext>
            </a:extLst>
          </p:cNvPr>
          <p:cNvPicPr>
            <a:picLocks noChangeAspect="1"/>
          </p:cNvPicPr>
          <p:nvPr/>
        </p:nvPicPr>
        <p:blipFill>
          <a:blip r:embed="rId2"/>
          <a:stretch>
            <a:fillRect/>
          </a:stretch>
        </p:blipFill>
        <p:spPr>
          <a:xfrm>
            <a:off x="264738" y="2947707"/>
            <a:ext cx="5813333" cy="3511785"/>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BC500BB6-7820-41A4-A079-D230F58E10C4}"/>
              </a:ext>
            </a:extLst>
          </p:cNvPr>
          <p:cNvSpPr txBox="1"/>
          <p:nvPr/>
        </p:nvSpPr>
        <p:spPr>
          <a:xfrm>
            <a:off x="6490447" y="2626660"/>
            <a:ext cx="5154706" cy="261610"/>
          </a:xfrm>
          <a:prstGeom prst="rect">
            <a:avLst/>
          </a:prstGeom>
          <a:noFill/>
        </p:spPr>
        <p:txBody>
          <a:bodyPr wrap="square" rtlCol="0">
            <a:spAutoFit/>
          </a:bodyPr>
          <a:lstStyle/>
          <a:p>
            <a:r>
              <a:rPr lang="en-US" sz="1100" b="1" dirty="0"/>
              <a:t>Comparison of Actuals vs. Predicted (GMV)</a:t>
            </a:r>
          </a:p>
        </p:txBody>
      </p:sp>
      <p:sp>
        <p:nvSpPr>
          <p:cNvPr id="23" name="TextBox 22">
            <a:extLst>
              <a:ext uri="{FF2B5EF4-FFF2-40B4-BE49-F238E27FC236}">
                <a16:creationId xmlns:a16="http://schemas.microsoft.com/office/drawing/2014/main" id="{000FE36C-7219-4B60-A443-B73139CF3815}"/>
              </a:ext>
            </a:extLst>
          </p:cNvPr>
          <p:cNvSpPr txBox="1"/>
          <p:nvPr/>
        </p:nvSpPr>
        <p:spPr>
          <a:xfrm>
            <a:off x="242047" y="2599765"/>
            <a:ext cx="5154706" cy="261610"/>
          </a:xfrm>
          <a:prstGeom prst="rect">
            <a:avLst/>
          </a:prstGeom>
          <a:noFill/>
        </p:spPr>
        <p:txBody>
          <a:bodyPr wrap="square" rtlCol="0">
            <a:spAutoFit/>
          </a:bodyPr>
          <a:lstStyle/>
          <a:p>
            <a:r>
              <a:rPr lang="en-US" sz="1100" b="1" dirty="0"/>
              <a:t>Model Results:</a:t>
            </a:r>
          </a:p>
        </p:txBody>
      </p:sp>
      <p:sp>
        <p:nvSpPr>
          <p:cNvPr id="18" name="TextBox 17">
            <a:extLst>
              <a:ext uri="{FF2B5EF4-FFF2-40B4-BE49-F238E27FC236}">
                <a16:creationId xmlns:a16="http://schemas.microsoft.com/office/drawing/2014/main" id="{34BE16E4-893F-4653-9DD0-6ABE3CDECB8C}"/>
              </a:ext>
            </a:extLst>
          </p:cNvPr>
          <p:cNvSpPr txBox="1"/>
          <p:nvPr/>
        </p:nvSpPr>
        <p:spPr>
          <a:xfrm>
            <a:off x="6544234" y="5871882"/>
            <a:ext cx="2070847" cy="369332"/>
          </a:xfrm>
          <a:prstGeom prst="rect">
            <a:avLst/>
          </a:prstGeom>
          <a:noFill/>
        </p:spPr>
        <p:txBody>
          <a:bodyPr wrap="square" rtlCol="0">
            <a:spAutoFit/>
          </a:bodyPr>
          <a:lstStyle/>
          <a:p>
            <a:r>
              <a:rPr lang="en-US" dirty="0"/>
              <a:t>RMSE : 0.4286</a:t>
            </a:r>
          </a:p>
        </p:txBody>
      </p:sp>
      <p:sp>
        <p:nvSpPr>
          <p:cNvPr id="24" name="TextBox 23">
            <a:extLst>
              <a:ext uri="{FF2B5EF4-FFF2-40B4-BE49-F238E27FC236}">
                <a16:creationId xmlns:a16="http://schemas.microsoft.com/office/drawing/2014/main" id="{58D0B5F3-9DBF-49DD-98CC-4DE77FBCC404}"/>
              </a:ext>
            </a:extLst>
          </p:cNvPr>
          <p:cNvSpPr txBox="1"/>
          <p:nvPr/>
        </p:nvSpPr>
        <p:spPr>
          <a:xfrm>
            <a:off x="6517341" y="5540186"/>
            <a:ext cx="3487270" cy="369332"/>
          </a:xfrm>
          <a:prstGeom prst="rect">
            <a:avLst/>
          </a:prstGeom>
          <a:noFill/>
        </p:spPr>
        <p:txBody>
          <a:bodyPr wrap="square" rtlCol="0">
            <a:spAutoFit/>
          </a:bodyPr>
          <a:lstStyle/>
          <a:p>
            <a:r>
              <a:rPr lang="en-US" dirty="0"/>
              <a:t>Adjusted R Square: 0.81</a:t>
            </a:r>
          </a:p>
        </p:txBody>
      </p:sp>
      <p:pic>
        <p:nvPicPr>
          <p:cNvPr id="26" name="Picture 25">
            <a:extLst>
              <a:ext uri="{FF2B5EF4-FFF2-40B4-BE49-F238E27FC236}">
                <a16:creationId xmlns:a16="http://schemas.microsoft.com/office/drawing/2014/main" id="{728C13E1-F7D4-4E36-A0F7-B74954F12606}"/>
              </a:ext>
            </a:extLst>
          </p:cNvPr>
          <p:cNvPicPr>
            <a:picLocks noChangeAspect="1"/>
          </p:cNvPicPr>
          <p:nvPr/>
        </p:nvPicPr>
        <p:blipFill>
          <a:blip r:embed="rId3"/>
          <a:stretch>
            <a:fillRect/>
          </a:stretch>
        </p:blipFill>
        <p:spPr>
          <a:xfrm>
            <a:off x="6433297" y="2939583"/>
            <a:ext cx="5427009" cy="2501993"/>
          </a:xfrm>
          <a:prstGeom prst="rect">
            <a:avLst/>
          </a:prstGeom>
          <a:effectLst>
            <a:outerShdw blurRad="63500" sx="102000" sy="102000" algn="ctr" rotWithShape="0">
              <a:prstClr val="black">
                <a:alpha val="40000"/>
              </a:prstClr>
            </a:outerShdw>
          </a:effectLst>
        </p:spPr>
      </p:pic>
      <p:sp>
        <p:nvSpPr>
          <p:cNvPr id="27" name="Rectangle: Rounded Corners 26">
            <a:extLst>
              <a:ext uri="{FF2B5EF4-FFF2-40B4-BE49-F238E27FC236}">
                <a16:creationId xmlns:a16="http://schemas.microsoft.com/office/drawing/2014/main" id="{9475E14B-B347-49CB-BB07-ECB081044DC5}"/>
              </a:ext>
            </a:extLst>
          </p:cNvPr>
          <p:cNvSpPr/>
          <p:nvPr/>
        </p:nvSpPr>
        <p:spPr>
          <a:xfrm>
            <a:off x="242047" y="1444022"/>
            <a:ext cx="1449409" cy="741718"/>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1  Camera</a:t>
            </a:r>
          </a:p>
        </p:txBody>
      </p:sp>
    </p:spTree>
    <p:extLst>
      <p:ext uri="{BB962C8B-B14F-4D97-AF65-F5344CB8AC3E}">
        <p14:creationId xmlns:p14="http://schemas.microsoft.com/office/powerpoint/2010/main" val="785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466A73F-0C16-40A9-9CD1-77FC062C998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5" name="think-cell Folie" r:id="rId5" imgW="424" imgH="424" progId="TCLayout.ActiveDocument.1">
                  <p:embed/>
                </p:oleObj>
              </mc:Choice>
              <mc:Fallback>
                <p:oleObj name="think-cell Folie" r:id="rId5" imgW="424" imgH="424" progId="TCLayout.ActiveDocument.1">
                  <p:embed/>
                  <p:pic>
                    <p:nvPicPr>
                      <p:cNvPr id="5" name="Objekt 4" hidden="1">
                        <a:extLst>
                          <a:ext uri="{FF2B5EF4-FFF2-40B4-BE49-F238E27FC236}">
                            <a16:creationId xmlns:a16="http://schemas.microsoft.com/office/drawing/2014/main" id="{9466A73F-0C16-40A9-9CD1-77FC062C998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26" name="Straight Connector 10">
            <a:extLst>
              <a:ext uri="{FF2B5EF4-FFF2-40B4-BE49-F238E27FC236}">
                <a16:creationId xmlns:a16="http://schemas.microsoft.com/office/drawing/2014/main" id="{C812F773-B101-435C-AB03-E40B5385B320}"/>
              </a:ext>
            </a:extLst>
          </p:cNvPr>
          <p:cNvCxnSpPr>
            <a:cxnSpLocks/>
            <a:stCxn id="31" idx="4"/>
            <a:endCxn id="39" idx="0"/>
          </p:cNvCxnSpPr>
          <p:nvPr/>
        </p:nvCxnSpPr>
        <p:spPr>
          <a:xfrm>
            <a:off x="859728" y="3018620"/>
            <a:ext cx="0" cy="7550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44">
            <a:extLst>
              <a:ext uri="{FF2B5EF4-FFF2-40B4-BE49-F238E27FC236}">
                <a16:creationId xmlns:a16="http://schemas.microsoft.com/office/drawing/2014/main" id="{E08A03EC-F21E-4982-A9DA-C7E8036E2841}"/>
              </a:ext>
            </a:extLst>
          </p:cNvPr>
          <p:cNvCxnSpPr>
            <a:cxnSpLocks/>
            <a:stCxn id="39" idx="4"/>
          </p:cNvCxnSpPr>
          <p:nvPr/>
        </p:nvCxnSpPr>
        <p:spPr>
          <a:xfrm>
            <a:off x="859728" y="4935513"/>
            <a:ext cx="0" cy="3162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tangle 8">
            <a:extLst>
              <a:ext uri="{FF2B5EF4-FFF2-40B4-BE49-F238E27FC236}">
                <a16:creationId xmlns:a16="http://schemas.microsoft.com/office/drawing/2014/main" id="{CAF7B051-57AC-495F-83D3-56B994477EFD}"/>
              </a:ext>
            </a:extLst>
          </p:cNvPr>
          <p:cNvSpPr/>
          <p:nvPr/>
        </p:nvSpPr>
        <p:spPr>
          <a:xfrm>
            <a:off x="1711796" y="2097279"/>
            <a:ext cx="6208510" cy="151778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285750" lvl="0" indent="-285750">
              <a:buFont typeface="Arial" panose="020B0604020202020204" pitchFamily="34" charset="0"/>
              <a:buChar char="•"/>
            </a:pPr>
            <a:r>
              <a:rPr lang="en-US" sz="1400" dirty="0">
                <a:solidFill>
                  <a:schemeClr val="tx1"/>
                </a:solidFill>
              </a:rPr>
              <a:t>Online Marketing is causing a positive impact on the overall revenue for Camera</a:t>
            </a:r>
          </a:p>
          <a:p>
            <a:pPr marL="285750" lvl="0" indent="-285750">
              <a:buFont typeface="Arial" panose="020B0604020202020204" pitchFamily="34" charset="0"/>
              <a:buChar char="•"/>
            </a:pPr>
            <a:r>
              <a:rPr lang="en-US" sz="1400" dirty="0">
                <a:solidFill>
                  <a:schemeClr val="tx1"/>
                </a:solidFill>
              </a:rPr>
              <a:t>One dollar increase in Online Marketing investment will result in increase of revenue by 0.103 dollars  </a:t>
            </a:r>
          </a:p>
          <a:p>
            <a:pPr marL="285750" lvl="0" indent="-285750">
              <a:buFont typeface="Arial" panose="020B0604020202020204" pitchFamily="34" charset="0"/>
              <a:buChar char="•"/>
            </a:pPr>
            <a:r>
              <a:rPr lang="en-US" sz="1400" dirty="0">
                <a:solidFill>
                  <a:schemeClr val="tx1"/>
                </a:solidFill>
              </a:rPr>
              <a:t>Content Marketing on the other hand is causing a negative impact on the revenue growth. The investments made to content marketing should be re-considered to shift the dollars to online marketing investment type.</a:t>
            </a:r>
          </a:p>
          <a:p>
            <a:pPr marL="0" marR="0" lvl="1" indent="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31" name="Oval 9">
            <a:extLst>
              <a:ext uri="{FF2B5EF4-FFF2-40B4-BE49-F238E27FC236}">
                <a16:creationId xmlns:a16="http://schemas.microsoft.com/office/drawing/2014/main" id="{304E424E-B9CE-4CE9-BE13-F114888650AE}"/>
              </a:ext>
            </a:extLst>
          </p:cNvPr>
          <p:cNvSpPr>
            <a:spLocks noChangeArrowheads="1"/>
          </p:cNvSpPr>
          <p:nvPr/>
        </p:nvSpPr>
        <p:spPr bwMode="auto">
          <a:xfrm>
            <a:off x="278800" y="1856764"/>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32" name="Rectangle 1">
            <a:extLst>
              <a:ext uri="{FF2B5EF4-FFF2-40B4-BE49-F238E27FC236}">
                <a16:creationId xmlns:a16="http://schemas.microsoft.com/office/drawing/2014/main" id="{4913339D-EC52-485B-8149-A7351408F6D3}"/>
              </a:ext>
            </a:extLst>
          </p:cNvPr>
          <p:cNvSpPr/>
          <p:nvPr/>
        </p:nvSpPr>
        <p:spPr>
          <a:xfrm>
            <a:off x="1592842" y="1907515"/>
            <a:ext cx="6466425" cy="169750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38" name="Rectangle 6">
            <a:extLst>
              <a:ext uri="{FF2B5EF4-FFF2-40B4-BE49-F238E27FC236}">
                <a16:creationId xmlns:a16="http://schemas.microsoft.com/office/drawing/2014/main" id="{68B5B023-1408-4595-8D92-8FCD0156BC97}"/>
              </a:ext>
            </a:extLst>
          </p:cNvPr>
          <p:cNvSpPr/>
          <p:nvPr/>
        </p:nvSpPr>
        <p:spPr>
          <a:xfrm>
            <a:off x="526323" y="4188171"/>
            <a:ext cx="773481" cy="3183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Price</a:t>
            </a:r>
            <a:endParaRPr kumimoji="0" lang="en-US" sz="2000" b="0" i="0" u="none" strike="noStrike" kern="1200" cap="all" spc="0" normalizeH="0" baseline="0" noProof="0" dirty="0">
              <a:ln>
                <a:noFill/>
              </a:ln>
              <a:solidFill>
                <a:schemeClr val="tx1"/>
              </a:solidFill>
              <a:effectLst/>
              <a:uLnTx/>
              <a:uFillTx/>
              <a:cs typeface="Helvetica Neue Light"/>
            </a:endParaRPr>
          </a:p>
        </p:txBody>
      </p:sp>
      <p:sp>
        <p:nvSpPr>
          <p:cNvPr id="39" name="Oval 9">
            <a:extLst>
              <a:ext uri="{FF2B5EF4-FFF2-40B4-BE49-F238E27FC236}">
                <a16:creationId xmlns:a16="http://schemas.microsoft.com/office/drawing/2014/main" id="{9AFD3E23-F60D-46E9-9B31-B089B4268B6E}"/>
              </a:ext>
            </a:extLst>
          </p:cNvPr>
          <p:cNvSpPr>
            <a:spLocks noChangeArrowheads="1"/>
          </p:cNvSpPr>
          <p:nvPr/>
        </p:nvSpPr>
        <p:spPr bwMode="auto">
          <a:xfrm>
            <a:off x="278800" y="3773657"/>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0" name="Rectangle 22">
            <a:extLst>
              <a:ext uri="{FF2B5EF4-FFF2-40B4-BE49-F238E27FC236}">
                <a16:creationId xmlns:a16="http://schemas.microsoft.com/office/drawing/2014/main" id="{56C550DC-7B32-47B3-ACC6-6A470EAF3281}"/>
              </a:ext>
            </a:extLst>
          </p:cNvPr>
          <p:cNvSpPr/>
          <p:nvPr/>
        </p:nvSpPr>
        <p:spPr>
          <a:xfrm>
            <a:off x="1572842" y="3764201"/>
            <a:ext cx="6486419" cy="106035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47" name="Oval 9">
            <a:extLst>
              <a:ext uri="{FF2B5EF4-FFF2-40B4-BE49-F238E27FC236}">
                <a16:creationId xmlns:a16="http://schemas.microsoft.com/office/drawing/2014/main" id="{B72BBF84-F62A-47D8-AAE2-2B543082C41E}"/>
              </a:ext>
            </a:extLst>
          </p:cNvPr>
          <p:cNvSpPr>
            <a:spLocks noChangeArrowheads="1"/>
          </p:cNvSpPr>
          <p:nvPr/>
        </p:nvSpPr>
        <p:spPr bwMode="auto">
          <a:xfrm>
            <a:off x="350520" y="5251783"/>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8" name="Rectangle 23">
            <a:extLst>
              <a:ext uri="{FF2B5EF4-FFF2-40B4-BE49-F238E27FC236}">
                <a16:creationId xmlns:a16="http://schemas.microsoft.com/office/drawing/2014/main" id="{E4D1D425-4D69-4A58-9B03-6F144C4E714F}"/>
              </a:ext>
            </a:extLst>
          </p:cNvPr>
          <p:cNvSpPr/>
          <p:nvPr/>
        </p:nvSpPr>
        <p:spPr>
          <a:xfrm>
            <a:off x="1592842" y="5302534"/>
            <a:ext cx="6486419" cy="106035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28" name="Rectangle 27">
            <a:extLst>
              <a:ext uri="{FF2B5EF4-FFF2-40B4-BE49-F238E27FC236}">
                <a16:creationId xmlns:a16="http://schemas.microsoft.com/office/drawing/2014/main" id="{E76BC235-8812-4BD3-A839-0AE115A6085A}"/>
              </a:ext>
            </a:extLst>
          </p:cNvPr>
          <p:cNvSpPr/>
          <p:nvPr/>
        </p:nvSpPr>
        <p:spPr>
          <a:xfrm>
            <a:off x="1721450" y="972397"/>
            <a:ext cx="10273553" cy="7082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Rectangle: Rounded Corners 29">
            <a:extLst>
              <a:ext uri="{FF2B5EF4-FFF2-40B4-BE49-F238E27FC236}">
                <a16:creationId xmlns:a16="http://schemas.microsoft.com/office/drawing/2014/main" id="{476B31C9-786A-414A-A1A0-295E57849722}"/>
              </a:ext>
            </a:extLst>
          </p:cNvPr>
          <p:cNvSpPr/>
          <p:nvPr/>
        </p:nvSpPr>
        <p:spPr>
          <a:xfrm>
            <a:off x="196997" y="938905"/>
            <a:ext cx="1449409" cy="741718"/>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1  Camera</a:t>
            </a:r>
          </a:p>
        </p:txBody>
      </p:sp>
      <p:sp>
        <p:nvSpPr>
          <p:cNvPr id="33" name="TextBox 32">
            <a:extLst>
              <a:ext uri="{FF2B5EF4-FFF2-40B4-BE49-F238E27FC236}">
                <a16:creationId xmlns:a16="http://schemas.microsoft.com/office/drawing/2014/main" id="{52D5F54E-D2A4-4A1C-BC53-0020E16FC6A6}"/>
              </a:ext>
            </a:extLst>
          </p:cNvPr>
          <p:cNvSpPr txBox="1"/>
          <p:nvPr/>
        </p:nvSpPr>
        <p:spPr>
          <a:xfrm>
            <a:off x="1730415" y="978827"/>
            <a:ext cx="10264588" cy="646331"/>
          </a:xfrm>
          <a:prstGeom prst="rect">
            <a:avLst/>
          </a:prstGeom>
          <a:noFill/>
        </p:spPr>
        <p:txBody>
          <a:bodyPr wrap="square" rtlCol="0">
            <a:spAutoFit/>
          </a:bodyPr>
          <a:lstStyle/>
          <a:p>
            <a:r>
              <a:rPr lang="en-US" dirty="0"/>
              <a:t>fit_camera_3 = </a:t>
            </a:r>
            <a:r>
              <a:rPr lang="en-US" dirty="0" err="1"/>
              <a:t>lm</a:t>
            </a:r>
            <a:r>
              <a:rPr lang="en-US" dirty="0"/>
              <a:t>(</a:t>
            </a:r>
            <a:r>
              <a:rPr lang="en-US" dirty="0" err="1"/>
              <a:t>gmv</a:t>
            </a:r>
            <a:r>
              <a:rPr lang="en-US" dirty="0"/>
              <a:t> ~ units  + </a:t>
            </a:r>
            <a:r>
              <a:rPr lang="en-US" dirty="0" err="1"/>
              <a:t>product_mrp</a:t>
            </a:r>
            <a:r>
              <a:rPr lang="en-US" dirty="0"/>
              <a:t> + Other_Investment + </a:t>
            </a:r>
            <a:r>
              <a:rPr lang="en-US" dirty="0" err="1"/>
              <a:t>sla</a:t>
            </a:r>
            <a:r>
              <a:rPr lang="en-US" dirty="0"/>
              <a:t> + </a:t>
            </a:r>
            <a:r>
              <a:rPr lang="en-US" dirty="0" err="1"/>
              <a:t>Content_Marketing_Investment</a:t>
            </a:r>
            <a:r>
              <a:rPr lang="en-US" dirty="0"/>
              <a:t> + </a:t>
            </a:r>
            <a:r>
              <a:rPr lang="en-US" dirty="0" err="1"/>
              <a:t>Online_Marketing_Investment</a:t>
            </a:r>
            <a:r>
              <a:rPr lang="en-US" dirty="0"/>
              <a:t> + Discount + </a:t>
            </a:r>
            <a:r>
              <a:rPr lang="en-US" dirty="0" err="1"/>
              <a:t>order_payment_type</a:t>
            </a:r>
            <a:r>
              <a:rPr lang="en-US" dirty="0"/>
              <a:t>, data = </a:t>
            </a:r>
            <a:r>
              <a:rPr lang="en-US" dirty="0" err="1"/>
              <a:t>train_camera</a:t>
            </a:r>
            <a:r>
              <a:rPr lang="en-US" dirty="0"/>
              <a:t>)</a:t>
            </a:r>
          </a:p>
        </p:txBody>
      </p:sp>
      <p:sp>
        <p:nvSpPr>
          <p:cNvPr id="37" name="Title 1">
            <a:extLst>
              <a:ext uri="{FF2B5EF4-FFF2-40B4-BE49-F238E27FC236}">
                <a16:creationId xmlns:a16="http://schemas.microsoft.com/office/drawing/2014/main" id="{2C631E0E-EA07-4C80-A34D-D910E5832491}"/>
              </a:ext>
            </a:extLst>
          </p:cNvPr>
          <p:cNvSpPr>
            <a:spLocks noGrp="1"/>
          </p:cNvSpPr>
          <p:nvPr>
            <p:ph type="title"/>
          </p:nvPr>
        </p:nvSpPr>
        <p:spPr>
          <a:xfrm>
            <a:off x="2003612" y="0"/>
            <a:ext cx="9973235" cy="1004047"/>
          </a:xfrm>
        </p:spPr>
        <p:txBody>
          <a:bodyPr/>
          <a:lstStyle/>
          <a:p>
            <a:r>
              <a:rPr lang="en-IN" b="1" dirty="0">
                <a:solidFill>
                  <a:schemeClr val="tx1">
                    <a:lumMod val="95000"/>
                    <a:lumOff val="5000"/>
                  </a:schemeClr>
                </a:solidFill>
              </a:rPr>
              <a:t>Recommendation - Camera</a:t>
            </a:r>
          </a:p>
        </p:txBody>
      </p:sp>
      <p:sp>
        <p:nvSpPr>
          <p:cNvPr id="45" name="Rectangle 6">
            <a:extLst>
              <a:ext uri="{FF2B5EF4-FFF2-40B4-BE49-F238E27FC236}">
                <a16:creationId xmlns:a16="http://schemas.microsoft.com/office/drawing/2014/main" id="{F3BDD595-EE28-4A4E-9BEA-EF129C851449}"/>
              </a:ext>
            </a:extLst>
          </p:cNvPr>
          <p:cNvSpPr/>
          <p:nvPr/>
        </p:nvSpPr>
        <p:spPr>
          <a:xfrm>
            <a:off x="356534" y="2282044"/>
            <a:ext cx="1084122" cy="2228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Investment</a:t>
            </a:r>
            <a:endParaRPr kumimoji="0" lang="en-US" sz="1400" b="0" i="0" u="none" strike="noStrike" kern="1200" cap="all" spc="0" normalizeH="0" baseline="0" noProof="0" dirty="0">
              <a:ln>
                <a:noFill/>
              </a:ln>
              <a:solidFill>
                <a:schemeClr val="tx1"/>
              </a:solidFill>
              <a:effectLst/>
              <a:uLnTx/>
              <a:uFillTx/>
              <a:cs typeface="Helvetica Neue Light"/>
            </a:endParaRPr>
          </a:p>
        </p:txBody>
      </p:sp>
      <p:pic>
        <p:nvPicPr>
          <p:cNvPr id="52" name="Picture 51">
            <a:extLst>
              <a:ext uri="{FF2B5EF4-FFF2-40B4-BE49-F238E27FC236}">
                <a16:creationId xmlns:a16="http://schemas.microsoft.com/office/drawing/2014/main" id="{4713337E-3539-4924-9406-2454F4BDBDAD}"/>
              </a:ext>
            </a:extLst>
          </p:cNvPr>
          <p:cNvPicPr>
            <a:picLocks noChangeAspect="1"/>
          </p:cNvPicPr>
          <p:nvPr/>
        </p:nvPicPr>
        <p:blipFill>
          <a:blip r:embed="rId7"/>
          <a:stretch>
            <a:fillRect/>
          </a:stretch>
        </p:blipFill>
        <p:spPr>
          <a:xfrm>
            <a:off x="8509756" y="1687053"/>
            <a:ext cx="3171250" cy="1945792"/>
          </a:xfrm>
          <a:prstGeom prst="rect">
            <a:avLst/>
          </a:prstGeom>
          <a:effectLst>
            <a:outerShdw blurRad="50800" dist="38100" dir="2700000" algn="tl" rotWithShape="0">
              <a:prstClr val="black">
                <a:alpha val="40000"/>
              </a:prstClr>
            </a:outerShdw>
          </a:effectLst>
        </p:spPr>
      </p:pic>
      <p:sp>
        <p:nvSpPr>
          <p:cNvPr id="53" name="Rectangle 6">
            <a:extLst>
              <a:ext uri="{FF2B5EF4-FFF2-40B4-BE49-F238E27FC236}">
                <a16:creationId xmlns:a16="http://schemas.microsoft.com/office/drawing/2014/main" id="{E84CE31E-DBB8-4139-8DA2-E97F9F2ADA55}"/>
              </a:ext>
            </a:extLst>
          </p:cNvPr>
          <p:cNvSpPr/>
          <p:nvPr/>
        </p:nvSpPr>
        <p:spPr>
          <a:xfrm>
            <a:off x="615893" y="5665538"/>
            <a:ext cx="594343" cy="3183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l"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SLA</a:t>
            </a:r>
            <a:endParaRPr kumimoji="0" lang="en-US" sz="2000" b="0" i="0" u="none" strike="noStrike" kern="1200" cap="all" spc="0" normalizeH="0" baseline="0" noProof="0" dirty="0">
              <a:ln>
                <a:noFill/>
              </a:ln>
              <a:solidFill>
                <a:schemeClr val="tx1"/>
              </a:solidFill>
              <a:effectLst/>
              <a:uLnTx/>
              <a:uFillTx/>
              <a:cs typeface="Helvetica Neue Light"/>
            </a:endParaRPr>
          </a:p>
        </p:txBody>
      </p:sp>
      <p:pic>
        <p:nvPicPr>
          <p:cNvPr id="54" name="Picture 53">
            <a:extLst>
              <a:ext uri="{FF2B5EF4-FFF2-40B4-BE49-F238E27FC236}">
                <a16:creationId xmlns:a16="http://schemas.microsoft.com/office/drawing/2014/main" id="{B8B6A86E-6611-4B5D-A6FD-8D09DFC65C5A}"/>
              </a:ext>
            </a:extLst>
          </p:cNvPr>
          <p:cNvPicPr>
            <a:picLocks noChangeAspect="1"/>
          </p:cNvPicPr>
          <p:nvPr/>
        </p:nvPicPr>
        <p:blipFill>
          <a:blip r:embed="rId8"/>
          <a:stretch>
            <a:fillRect/>
          </a:stretch>
        </p:blipFill>
        <p:spPr>
          <a:xfrm>
            <a:off x="8079261" y="3773657"/>
            <a:ext cx="2421484" cy="1438912"/>
          </a:xfrm>
          <a:prstGeom prst="rect">
            <a:avLst/>
          </a:prstGeom>
          <a:effectLst>
            <a:outerShdw blurRad="50800" dist="38100" dir="2700000" algn="tl" rotWithShape="0">
              <a:prstClr val="black">
                <a:alpha val="40000"/>
              </a:prstClr>
            </a:outerShdw>
          </a:effectLst>
        </p:spPr>
      </p:pic>
      <p:pic>
        <p:nvPicPr>
          <p:cNvPr id="55" name="Picture 54">
            <a:extLst>
              <a:ext uri="{FF2B5EF4-FFF2-40B4-BE49-F238E27FC236}">
                <a16:creationId xmlns:a16="http://schemas.microsoft.com/office/drawing/2014/main" id="{EA3A767A-417E-4047-B9C5-5DC61D43A4E0}"/>
              </a:ext>
            </a:extLst>
          </p:cNvPr>
          <p:cNvPicPr>
            <a:picLocks noChangeAspect="1"/>
          </p:cNvPicPr>
          <p:nvPr/>
        </p:nvPicPr>
        <p:blipFill>
          <a:blip r:embed="rId9"/>
          <a:stretch>
            <a:fillRect/>
          </a:stretch>
        </p:blipFill>
        <p:spPr>
          <a:xfrm>
            <a:off x="10523216" y="3750893"/>
            <a:ext cx="1619537" cy="1449771"/>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1E360A59-14F3-42B0-9936-552BEAFD5091}"/>
              </a:ext>
            </a:extLst>
          </p:cNvPr>
          <p:cNvSpPr txBox="1"/>
          <p:nvPr/>
        </p:nvSpPr>
        <p:spPr>
          <a:xfrm>
            <a:off x="1665528" y="3930712"/>
            <a:ext cx="627073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Since Camera is a premium category, Discounts given for Camera are not working well for revenue growth</a:t>
            </a:r>
          </a:p>
          <a:p>
            <a:pPr marL="285750" indent="-285750">
              <a:buFont typeface="Arial" panose="020B0604020202020204" pitchFamily="34" charset="0"/>
              <a:buChar char="•"/>
            </a:pPr>
            <a:r>
              <a:rPr lang="en-US" sz="1400" dirty="0"/>
              <a:t>Discounts offered has a positive impact only for Mass categories</a:t>
            </a:r>
          </a:p>
        </p:txBody>
      </p:sp>
      <p:sp>
        <p:nvSpPr>
          <p:cNvPr id="56" name="TextBox 55">
            <a:extLst>
              <a:ext uri="{FF2B5EF4-FFF2-40B4-BE49-F238E27FC236}">
                <a16:creationId xmlns:a16="http://schemas.microsoft.com/office/drawing/2014/main" id="{8BAD7431-242F-4EEF-99FD-2714CACA01FB}"/>
              </a:ext>
            </a:extLst>
          </p:cNvPr>
          <p:cNvSpPr txBox="1"/>
          <p:nvPr/>
        </p:nvSpPr>
        <p:spPr>
          <a:xfrm>
            <a:off x="1730415" y="5595756"/>
            <a:ext cx="6104964" cy="307777"/>
          </a:xfrm>
          <a:prstGeom prst="rect">
            <a:avLst/>
          </a:prstGeom>
          <a:noFill/>
        </p:spPr>
        <p:txBody>
          <a:bodyPr wrap="square">
            <a:spAutoFit/>
          </a:bodyPr>
          <a:lstStyle/>
          <a:p>
            <a:pPr marL="285750" lvl="0" indent="-285750">
              <a:buFont typeface="Arial" panose="020B0604020202020204" pitchFamily="34" charset="0"/>
              <a:buChar char="•"/>
            </a:pPr>
            <a:r>
              <a:rPr lang="en-US" sz="1400" dirty="0"/>
              <a:t>One unit increase in SLA shows a decrease in revenue by 0.02 dollars </a:t>
            </a:r>
          </a:p>
        </p:txBody>
      </p:sp>
    </p:spTree>
    <p:extLst>
      <p:ext uri="{BB962C8B-B14F-4D97-AF65-F5344CB8AC3E}">
        <p14:creationId xmlns:p14="http://schemas.microsoft.com/office/powerpoint/2010/main" val="499754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A24D93-A48D-438B-9E83-DAB699058707}"/>
              </a:ext>
            </a:extLst>
          </p:cNvPr>
          <p:cNvSpPr>
            <a:spLocks noGrp="1"/>
          </p:cNvSpPr>
          <p:nvPr>
            <p:ph type="title"/>
          </p:nvPr>
        </p:nvSpPr>
        <p:spPr>
          <a:xfrm>
            <a:off x="1880346" y="-24955"/>
            <a:ext cx="9973235" cy="1004047"/>
          </a:xfrm>
        </p:spPr>
        <p:txBody>
          <a:bodyPr/>
          <a:lstStyle/>
          <a:p>
            <a:r>
              <a:rPr lang="en-IN" b="1" dirty="0">
                <a:solidFill>
                  <a:schemeClr val="tx1">
                    <a:lumMod val="95000"/>
                    <a:lumOff val="5000"/>
                  </a:schemeClr>
                </a:solidFill>
              </a:rPr>
              <a:t>MLR - Speaker</a:t>
            </a:r>
          </a:p>
        </p:txBody>
      </p:sp>
      <p:sp>
        <p:nvSpPr>
          <p:cNvPr id="5" name="Rectangle 4">
            <a:extLst>
              <a:ext uri="{FF2B5EF4-FFF2-40B4-BE49-F238E27FC236}">
                <a16:creationId xmlns:a16="http://schemas.microsoft.com/office/drawing/2014/main" id="{7A2CEE6E-49C7-4D8A-9B77-1B5335F5CC8D}"/>
              </a:ext>
            </a:extLst>
          </p:cNvPr>
          <p:cNvSpPr/>
          <p:nvPr/>
        </p:nvSpPr>
        <p:spPr>
          <a:xfrm>
            <a:off x="1837765" y="1066789"/>
            <a:ext cx="10273553" cy="7261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TextBox 6">
            <a:extLst>
              <a:ext uri="{FF2B5EF4-FFF2-40B4-BE49-F238E27FC236}">
                <a16:creationId xmlns:a16="http://schemas.microsoft.com/office/drawing/2014/main" id="{497F3A27-9210-484A-8F03-38BD6E6031B0}"/>
              </a:ext>
            </a:extLst>
          </p:cNvPr>
          <p:cNvSpPr txBox="1"/>
          <p:nvPr/>
        </p:nvSpPr>
        <p:spPr>
          <a:xfrm>
            <a:off x="1873624" y="1102648"/>
            <a:ext cx="10264588" cy="646331"/>
          </a:xfrm>
          <a:prstGeom prst="rect">
            <a:avLst/>
          </a:prstGeom>
          <a:noFill/>
        </p:spPr>
        <p:txBody>
          <a:bodyPr wrap="square" rtlCol="0">
            <a:spAutoFit/>
          </a:bodyPr>
          <a:lstStyle/>
          <a:p>
            <a:r>
              <a:rPr lang="en-US" dirty="0"/>
              <a:t>fit_speaker_6 = </a:t>
            </a:r>
            <a:r>
              <a:rPr lang="en-US" dirty="0" err="1"/>
              <a:t>lm</a:t>
            </a:r>
            <a:r>
              <a:rPr lang="en-US" dirty="0"/>
              <a:t>(</a:t>
            </a:r>
            <a:r>
              <a:rPr lang="en-US" dirty="0" err="1"/>
              <a:t>gmv</a:t>
            </a:r>
            <a:r>
              <a:rPr lang="en-US" dirty="0"/>
              <a:t> ~ units  + </a:t>
            </a:r>
            <a:r>
              <a:rPr lang="en-US" dirty="0" err="1"/>
              <a:t>sla</a:t>
            </a:r>
            <a:r>
              <a:rPr lang="en-US" dirty="0"/>
              <a:t> + </a:t>
            </a:r>
            <a:r>
              <a:rPr lang="en-US" dirty="0" err="1"/>
              <a:t>product_mrp</a:t>
            </a:r>
            <a:r>
              <a:rPr lang="en-US" dirty="0"/>
              <a:t> + Discount + </a:t>
            </a:r>
            <a:r>
              <a:rPr lang="en-US" dirty="0" err="1"/>
              <a:t>product_procurement_sla</a:t>
            </a:r>
            <a:r>
              <a:rPr lang="en-US" dirty="0"/>
              <a:t> + </a:t>
            </a:r>
            <a:r>
              <a:rPr lang="en-US" dirty="0" err="1"/>
              <a:t>Radio_Investment</a:t>
            </a:r>
            <a:r>
              <a:rPr lang="en-US" dirty="0"/>
              <a:t> + </a:t>
            </a:r>
            <a:r>
              <a:rPr lang="en-US" dirty="0" err="1"/>
              <a:t>Sponsorship_Investment</a:t>
            </a:r>
            <a:r>
              <a:rPr lang="en-US" dirty="0"/>
              <a:t> + Holiday   + </a:t>
            </a:r>
            <a:r>
              <a:rPr lang="en-US" dirty="0" err="1"/>
              <a:t>SEM_Investment</a:t>
            </a:r>
            <a:r>
              <a:rPr lang="en-US" dirty="0"/>
              <a:t>, data = </a:t>
            </a:r>
            <a:r>
              <a:rPr lang="en-US" dirty="0" err="1"/>
              <a:t>train_speaker</a:t>
            </a:r>
            <a:r>
              <a:rPr lang="en-US" dirty="0"/>
              <a:t>)</a:t>
            </a:r>
          </a:p>
        </p:txBody>
      </p:sp>
      <p:sp>
        <p:nvSpPr>
          <p:cNvPr id="14" name="TextBox 13">
            <a:extLst>
              <a:ext uri="{FF2B5EF4-FFF2-40B4-BE49-F238E27FC236}">
                <a16:creationId xmlns:a16="http://schemas.microsoft.com/office/drawing/2014/main" id="{BC500BB6-7820-41A4-A079-D230F58E10C4}"/>
              </a:ext>
            </a:extLst>
          </p:cNvPr>
          <p:cNvSpPr txBox="1"/>
          <p:nvPr/>
        </p:nvSpPr>
        <p:spPr>
          <a:xfrm>
            <a:off x="6580094" y="2447366"/>
            <a:ext cx="3917577" cy="276999"/>
          </a:xfrm>
          <a:prstGeom prst="rect">
            <a:avLst/>
          </a:prstGeom>
          <a:noFill/>
        </p:spPr>
        <p:txBody>
          <a:bodyPr wrap="square" rtlCol="0">
            <a:spAutoFit/>
          </a:bodyPr>
          <a:lstStyle/>
          <a:p>
            <a:r>
              <a:rPr lang="en-US" sz="1200" b="1" dirty="0"/>
              <a:t>Comparison of Actuals vs. Predicted (GMV)</a:t>
            </a:r>
          </a:p>
        </p:txBody>
      </p:sp>
      <p:sp>
        <p:nvSpPr>
          <p:cNvPr id="23" name="TextBox 22">
            <a:extLst>
              <a:ext uri="{FF2B5EF4-FFF2-40B4-BE49-F238E27FC236}">
                <a16:creationId xmlns:a16="http://schemas.microsoft.com/office/drawing/2014/main" id="{000FE36C-7219-4B60-A443-B73139CF3815}"/>
              </a:ext>
            </a:extLst>
          </p:cNvPr>
          <p:cNvSpPr txBox="1"/>
          <p:nvPr/>
        </p:nvSpPr>
        <p:spPr>
          <a:xfrm>
            <a:off x="277906" y="2303929"/>
            <a:ext cx="5154706" cy="276999"/>
          </a:xfrm>
          <a:prstGeom prst="rect">
            <a:avLst/>
          </a:prstGeom>
          <a:noFill/>
        </p:spPr>
        <p:txBody>
          <a:bodyPr wrap="square" rtlCol="0">
            <a:spAutoFit/>
          </a:bodyPr>
          <a:lstStyle/>
          <a:p>
            <a:r>
              <a:rPr lang="en-US" sz="1200" b="1" dirty="0"/>
              <a:t>Model Results:</a:t>
            </a:r>
          </a:p>
        </p:txBody>
      </p:sp>
      <p:sp>
        <p:nvSpPr>
          <p:cNvPr id="18" name="TextBox 17">
            <a:extLst>
              <a:ext uri="{FF2B5EF4-FFF2-40B4-BE49-F238E27FC236}">
                <a16:creationId xmlns:a16="http://schemas.microsoft.com/office/drawing/2014/main" id="{34BE16E4-893F-4653-9DD0-6ABE3CDECB8C}"/>
              </a:ext>
            </a:extLst>
          </p:cNvPr>
          <p:cNvSpPr txBox="1"/>
          <p:nvPr/>
        </p:nvSpPr>
        <p:spPr>
          <a:xfrm>
            <a:off x="6866964" y="5925671"/>
            <a:ext cx="2070847" cy="369332"/>
          </a:xfrm>
          <a:prstGeom prst="rect">
            <a:avLst/>
          </a:prstGeom>
          <a:noFill/>
        </p:spPr>
        <p:txBody>
          <a:bodyPr wrap="square" rtlCol="0">
            <a:spAutoFit/>
          </a:bodyPr>
          <a:lstStyle/>
          <a:p>
            <a:r>
              <a:rPr lang="en-US" dirty="0"/>
              <a:t>RMSE : 0.4785</a:t>
            </a:r>
          </a:p>
        </p:txBody>
      </p:sp>
      <p:pic>
        <p:nvPicPr>
          <p:cNvPr id="9" name="Picture 8">
            <a:extLst>
              <a:ext uri="{FF2B5EF4-FFF2-40B4-BE49-F238E27FC236}">
                <a16:creationId xmlns:a16="http://schemas.microsoft.com/office/drawing/2014/main" id="{38C7274C-A2FE-4243-B7BF-6E1CA6EBE8E2}"/>
              </a:ext>
            </a:extLst>
          </p:cNvPr>
          <p:cNvPicPr>
            <a:picLocks noChangeAspect="1"/>
          </p:cNvPicPr>
          <p:nvPr/>
        </p:nvPicPr>
        <p:blipFill>
          <a:blip r:embed="rId2"/>
          <a:stretch>
            <a:fillRect/>
          </a:stretch>
        </p:blipFill>
        <p:spPr>
          <a:xfrm>
            <a:off x="226919" y="2685003"/>
            <a:ext cx="6155951" cy="3210691"/>
          </a:xfrm>
          <a:prstGeom prst="rect">
            <a:avLst/>
          </a:prstGeom>
          <a:effectLst>
            <a:outerShdw blurRad="63500" sx="102000" sy="102000" algn="ctr" rotWithShape="0">
              <a:prstClr val="black">
                <a:alpha val="40000"/>
              </a:prstClr>
            </a:outerShdw>
          </a:effectLst>
        </p:spPr>
      </p:pic>
      <p:sp>
        <p:nvSpPr>
          <p:cNvPr id="16" name="TextBox 15">
            <a:extLst>
              <a:ext uri="{FF2B5EF4-FFF2-40B4-BE49-F238E27FC236}">
                <a16:creationId xmlns:a16="http://schemas.microsoft.com/office/drawing/2014/main" id="{F5601830-AA95-4394-9097-6635B3E387A8}"/>
              </a:ext>
            </a:extLst>
          </p:cNvPr>
          <p:cNvSpPr txBox="1"/>
          <p:nvPr/>
        </p:nvSpPr>
        <p:spPr>
          <a:xfrm>
            <a:off x="6858000" y="5620870"/>
            <a:ext cx="3487270" cy="369332"/>
          </a:xfrm>
          <a:prstGeom prst="rect">
            <a:avLst/>
          </a:prstGeom>
          <a:noFill/>
        </p:spPr>
        <p:txBody>
          <a:bodyPr wrap="square" rtlCol="0">
            <a:spAutoFit/>
          </a:bodyPr>
          <a:lstStyle/>
          <a:p>
            <a:r>
              <a:rPr lang="en-US" dirty="0"/>
              <a:t>Adjusted R Square: 0.77</a:t>
            </a:r>
          </a:p>
        </p:txBody>
      </p:sp>
      <p:pic>
        <p:nvPicPr>
          <p:cNvPr id="15" name="Picture 14">
            <a:extLst>
              <a:ext uri="{FF2B5EF4-FFF2-40B4-BE49-F238E27FC236}">
                <a16:creationId xmlns:a16="http://schemas.microsoft.com/office/drawing/2014/main" id="{F4AC4BD4-28DA-496B-A1F3-2401C6CD2355}"/>
              </a:ext>
            </a:extLst>
          </p:cNvPr>
          <p:cNvPicPr>
            <a:picLocks noChangeAspect="1"/>
          </p:cNvPicPr>
          <p:nvPr/>
        </p:nvPicPr>
        <p:blipFill>
          <a:blip r:embed="rId3"/>
          <a:stretch>
            <a:fillRect/>
          </a:stretch>
        </p:blipFill>
        <p:spPr>
          <a:xfrm>
            <a:off x="6588498" y="2884674"/>
            <a:ext cx="5531784" cy="2494149"/>
          </a:xfrm>
          <a:prstGeom prst="rect">
            <a:avLst/>
          </a:prstGeom>
          <a:effectLst>
            <a:outerShdw blurRad="63500" sx="102000" sy="102000" algn="ctr" rotWithShape="0">
              <a:prstClr val="black">
                <a:alpha val="40000"/>
              </a:prstClr>
            </a:outerShdw>
          </a:effectLst>
        </p:spPr>
      </p:pic>
      <p:sp>
        <p:nvSpPr>
          <p:cNvPr id="20" name="Rectangle: Rounded Corners 19">
            <a:extLst>
              <a:ext uri="{FF2B5EF4-FFF2-40B4-BE49-F238E27FC236}">
                <a16:creationId xmlns:a16="http://schemas.microsoft.com/office/drawing/2014/main" id="{09D0F6AC-82AD-47DF-BB06-CCA5841D19BF}"/>
              </a:ext>
            </a:extLst>
          </p:cNvPr>
          <p:cNvSpPr/>
          <p:nvPr/>
        </p:nvSpPr>
        <p:spPr>
          <a:xfrm>
            <a:off x="226919" y="1066789"/>
            <a:ext cx="1449409" cy="741718"/>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2 </a:t>
            </a:r>
          </a:p>
          <a:p>
            <a:pPr algn="ctr"/>
            <a:r>
              <a:rPr lang="en-US" b="1" dirty="0"/>
              <a:t>Speaker</a:t>
            </a:r>
          </a:p>
        </p:txBody>
      </p:sp>
    </p:spTree>
    <p:extLst>
      <p:ext uri="{BB962C8B-B14F-4D97-AF65-F5344CB8AC3E}">
        <p14:creationId xmlns:p14="http://schemas.microsoft.com/office/powerpoint/2010/main" val="199780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466A73F-0C16-40A9-9CD1-77FC062C998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6" name="think-cell Folie" r:id="rId5" imgW="424" imgH="424" progId="TCLayout.ActiveDocument.1">
                  <p:embed/>
                </p:oleObj>
              </mc:Choice>
              <mc:Fallback>
                <p:oleObj name="think-cell Folie" r:id="rId5" imgW="424" imgH="424" progId="TCLayout.ActiveDocument.1">
                  <p:embed/>
                  <p:pic>
                    <p:nvPicPr>
                      <p:cNvPr id="5" name="Objekt 4" hidden="1">
                        <a:extLst>
                          <a:ext uri="{FF2B5EF4-FFF2-40B4-BE49-F238E27FC236}">
                            <a16:creationId xmlns:a16="http://schemas.microsoft.com/office/drawing/2014/main" id="{9466A73F-0C16-40A9-9CD1-77FC062C998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26" name="Straight Connector 10">
            <a:extLst>
              <a:ext uri="{FF2B5EF4-FFF2-40B4-BE49-F238E27FC236}">
                <a16:creationId xmlns:a16="http://schemas.microsoft.com/office/drawing/2014/main" id="{C812F773-B101-435C-AB03-E40B5385B320}"/>
              </a:ext>
            </a:extLst>
          </p:cNvPr>
          <p:cNvCxnSpPr>
            <a:cxnSpLocks/>
            <a:stCxn id="31" idx="4"/>
            <a:endCxn id="39" idx="0"/>
          </p:cNvCxnSpPr>
          <p:nvPr/>
        </p:nvCxnSpPr>
        <p:spPr>
          <a:xfrm>
            <a:off x="859728" y="3018620"/>
            <a:ext cx="0" cy="7550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44">
            <a:extLst>
              <a:ext uri="{FF2B5EF4-FFF2-40B4-BE49-F238E27FC236}">
                <a16:creationId xmlns:a16="http://schemas.microsoft.com/office/drawing/2014/main" id="{E08A03EC-F21E-4982-A9DA-C7E8036E2841}"/>
              </a:ext>
            </a:extLst>
          </p:cNvPr>
          <p:cNvCxnSpPr>
            <a:cxnSpLocks/>
            <a:stCxn id="39" idx="4"/>
          </p:cNvCxnSpPr>
          <p:nvPr/>
        </p:nvCxnSpPr>
        <p:spPr>
          <a:xfrm>
            <a:off x="859728" y="4935513"/>
            <a:ext cx="0" cy="3162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tangle 8">
            <a:extLst>
              <a:ext uri="{FF2B5EF4-FFF2-40B4-BE49-F238E27FC236}">
                <a16:creationId xmlns:a16="http://schemas.microsoft.com/office/drawing/2014/main" id="{CAF7B051-57AC-495F-83D3-56B994477EFD}"/>
              </a:ext>
            </a:extLst>
          </p:cNvPr>
          <p:cNvSpPr/>
          <p:nvPr/>
        </p:nvSpPr>
        <p:spPr>
          <a:xfrm>
            <a:off x="1696638" y="2189234"/>
            <a:ext cx="6208510" cy="1302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285750" lvl="0" indent="-285750">
              <a:buFont typeface="Arial" panose="020B0604020202020204" pitchFamily="34" charset="0"/>
              <a:buChar char="•"/>
            </a:pPr>
            <a:r>
              <a:rPr lang="en-US" sz="1400" dirty="0">
                <a:solidFill>
                  <a:schemeClr val="tx1"/>
                </a:solidFill>
              </a:rPr>
              <a:t>Sponsorship Investment is creating +</a:t>
            </a:r>
            <a:r>
              <a:rPr lang="en-US" sz="1400" dirty="0" err="1">
                <a:solidFill>
                  <a:schemeClr val="tx1"/>
                </a:solidFill>
              </a:rPr>
              <a:t>ve</a:t>
            </a:r>
            <a:r>
              <a:rPr lang="en-US" sz="1400" dirty="0">
                <a:solidFill>
                  <a:schemeClr val="tx1"/>
                </a:solidFill>
              </a:rPr>
              <a:t> impact on the revenue growth. With a unit dollar increase in Sponsorship investment, we get a revenue growth of 0.028 dollars</a:t>
            </a:r>
          </a:p>
          <a:p>
            <a:pPr marL="285750" lvl="0" indent="-285750">
              <a:buFont typeface="Arial" panose="020B0604020202020204" pitchFamily="34" charset="0"/>
              <a:buChar char="•"/>
            </a:pPr>
            <a:r>
              <a:rPr lang="en-US" sz="1400" dirty="0">
                <a:solidFill>
                  <a:schemeClr val="tx1"/>
                </a:solidFill>
              </a:rPr>
              <a:t>SEM Investment on the other hand is negatively impacting the revenue. Actions steps to re-invest SEM dollars</a:t>
            </a:r>
          </a:p>
          <a:p>
            <a:pPr marL="0" marR="0" lvl="1" indent="0" algn="l" defTabSz="914400" rtl="0" eaLnBrk="1" fontAlgn="auto" latinLnBrk="0" hangingPunct="1">
              <a:lnSpc>
                <a:spcPct val="110000"/>
              </a:lnSpc>
              <a:spcBef>
                <a:spcPts val="0"/>
              </a:spcBef>
              <a:spcAft>
                <a:spcPts val="0"/>
              </a:spcAft>
              <a:buClrTx/>
              <a:buSzTx/>
              <a:buFontTx/>
              <a:buNone/>
              <a:tabLst/>
              <a:defRPr/>
            </a:pP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31" name="Oval 9">
            <a:extLst>
              <a:ext uri="{FF2B5EF4-FFF2-40B4-BE49-F238E27FC236}">
                <a16:creationId xmlns:a16="http://schemas.microsoft.com/office/drawing/2014/main" id="{304E424E-B9CE-4CE9-BE13-F114888650AE}"/>
              </a:ext>
            </a:extLst>
          </p:cNvPr>
          <p:cNvSpPr>
            <a:spLocks noChangeArrowheads="1"/>
          </p:cNvSpPr>
          <p:nvPr/>
        </p:nvSpPr>
        <p:spPr bwMode="auto">
          <a:xfrm>
            <a:off x="278800" y="1856764"/>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32" name="Rectangle 1">
            <a:extLst>
              <a:ext uri="{FF2B5EF4-FFF2-40B4-BE49-F238E27FC236}">
                <a16:creationId xmlns:a16="http://schemas.microsoft.com/office/drawing/2014/main" id="{4913339D-EC52-485B-8149-A7351408F6D3}"/>
              </a:ext>
            </a:extLst>
          </p:cNvPr>
          <p:cNvSpPr/>
          <p:nvPr/>
        </p:nvSpPr>
        <p:spPr>
          <a:xfrm>
            <a:off x="1592842" y="1907515"/>
            <a:ext cx="6466425" cy="169750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38" name="Rectangle 6">
            <a:extLst>
              <a:ext uri="{FF2B5EF4-FFF2-40B4-BE49-F238E27FC236}">
                <a16:creationId xmlns:a16="http://schemas.microsoft.com/office/drawing/2014/main" id="{68B5B023-1408-4595-8D92-8FCD0156BC97}"/>
              </a:ext>
            </a:extLst>
          </p:cNvPr>
          <p:cNvSpPr/>
          <p:nvPr/>
        </p:nvSpPr>
        <p:spPr>
          <a:xfrm>
            <a:off x="494071" y="3999244"/>
            <a:ext cx="773481" cy="69679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SLA </a:t>
            </a:r>
          </a:p>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&amp; Holiday</a:t>
            </a: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39" name="Oval 9">
            <a:extLst>
              <a:ext uri="{FF2B5EF4-FFF2-40B4-BE49-F238E27FC236}">
                <a16:creationId xmlns:a16="http://schemas.microsoft.com/office/drawing/2014/main" id="{9AFD3E23-F60D-46E9-9B31-B089B4268B6E}"/>
              </a:ext>
            </a:extLst>
          </p:cNvPr>
          <p:cNvSpPr>
            <a:spLocks noChangeArrowheads="1"/>
          </p:cNvSpPr>
          <p:nvPr/>
        </p:nvSpPr>
        <p:spPr bwMode="auto">
          <a:xfrm>
            <a:off x="278800" y="3773657"/>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0" name="Rectangle 22">
            <a:extLst>
              <a:ext uri="{FF2B5EF4-FFF2-40B4-BE49-F238E27FC236}">
                <a16:creationId xmlns:a16="http://schemas.microsoft.com/office/drawing/2014/main" id="{56C550DC-7B32-47B3-ACC6-6A470EAF3281}"/>
              </a:ext>
            </a:extLst>
          </p:cNvPr>
          <p:cNvSpPr/>
          <p:nvPr/>
        </p:nvSpPr>
        <p:spPr>
          <a:xfrm>
            <a:off x="1572842" y="3764201"/>
            <a:ext cx="6486419" cy="106035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47" name="Oval 9">
            <a:extLst>
              <a:ext uri="{FF2B5EF4-FFF2-40B4-BE49-F238E27FC236}">
                <a16:creationId xmlns:a16="http://schemas.microsoft.com/office/drawing/2014/main" id="{B72BBF84-F62A-47D8-AAE2-2B543082C41E}"/>
              </a:ext>
            </a:extLst>
          </p:cNvPr>
          <p:cNvSpPr>
            <a:spLocks noChangeArrowheads="1"/>
          </p:cNvSpPr>
          <p:nvPr/>
        </p:nvSpPr>
        <p:spPr bwMode="auto">
          <a:xfrm>
            <a:off x="350520" y="5251783"/>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8" name="Rectangle 23">
            <a:extLst>
              <a:ext uri="{FF2B5EF4-FFF2-40B4-BE49-F238E27FC236}">
                <a16:creationId xmlns:a16="http://schemas.microsoft.com/office/drawing/2014/main" id="{E4D1D425-4D69-4A58-9B03-6F144C4E714F}"/>
              </a:ext>
            </a:extLst>
          </p:cNvPr>
          <p:cNvSpPr/>
          <p:nvPr/>
        </p:nvSpPr>
        <p:spPr>
          <a:xfrm>
            <a:off x="1592842" y="5302534"/>
            <a:ext cx="6486419" cy="116955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28" name="Rectangle 27">
            <a:extLst>
              <a:ext uri="{FF2B5EF4-FFF2-40B4-BE49-F238E27FC236}">
                <a16:creationId xmlns:a16="http://schemas.microsoft.com/office/drawing/2014/main" id="{E76BC235-8812-4BD3-A839-0AE115A6085A}"/>
              </a:ext>
            </a:extLst>
          </p:cNvPr>
          <p:cNvSpPr/>
          <p:nvPr/>
        </p:nvSpPr>
        <p:spPr>
          <a:xfrm>
            <a:off x="1721450" y="972397"/>
            <a:ext cx="10273553" cy="70822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Rectangle: Rounded Corners 29">
            <a:extLst>
              <a:ext uri="{FF2B5EF4-FFF2-40B4-BE49-F238E27FC236}">
                <a16:creationId xmlns:a16="http://schemas.microsoft.com/office/drawing/2014/main" id="{476B31C9-786A-414A-A1A0-295E57849722}"/>
              </a:ext>
            </a:extLst>
          </p:cNvPr>
          <p:cNvSpPr/>
          <p:nvPr/>
        </p:nvSpPr>
        <p:spPr>
          <a:xfrm>
            <a:off x="196997" y="938905"/>
            <a:ext cx="1449409" cy="741718"/>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2  Speaker</a:t>
            </a:r>
          </a:p>
        </p:txBody>
      </p:sp>
      <p:sp>
        <p:nvSpPr>
          <p:cNvPr id="37" name="Title 1">
            <a:extLst>
              <a:ext uri="{FF2B5EF4-FFF2-40B4-BE49-F238E27FC236}">
                <a16:creationId xmlns:a16="http://schemas.microsoft.com/office/drawing/2014/main" id="{2C631E0E-EA07-4C80-A34D-D910E5832491}"/>
              </a:ext>
            </a:extLst>
          </p:cNvPr>
          <p:cNvSpPr>
            <a:spLocks noGrp="1"/>
          </p:cNvSpPr>
          <p:nvPr>
            <p:ph type="title"/>
          </p:nvPr>
        </p:nvSpPr>
        <p:spPr>
          <a:xfrm>
            <a:off x="2003612" y="0"/>
            <a:ext cx="9973235" cy="1004047"/>
          </a:xfrm>
        </p:spPr>
        <p:txBody>
          <a:bodyPr/>
          <a:lstStyle/>
          <a:p>
            <a:r>
              <a:rPr lang="en-IN" b="1" dirty="0">
                <a:solidFill>
                  <a:schemeClr val="tx1">
                    <a:lumMod val="95000"/>
                    <a:lumOff val="5000"/>
                  </a:schemeClr>
                </a:solidFill>
              </a:rPr>
              <a:t>Recommendation - Speaker</a:t>
            </a:r>
          </a:p>
        </p:txBody>
      </p:sp>
      <p:sp>
        <p:nvSpPr>
          <p:cNvPr id="45" name="Rectangle 6">
            <a:extLst>
              <a:ext uri="{FF2B5EF4-FFF2-40B4-BE49-F238E27FC236}">
                <a16:creationId xmlns:a16="http://schemas.microsoft.com/office/drawing/2014/main" id="{F3BDD595-EE28-4A4E-9BEA-EF129C851449}"/>
              </a:ext>
            </a:extLst>
          </p:cNvPr>
          <p:cNvSpPr/>
          <p:nvPr/>
        </p:nvSpPr>
        <p:spPr>
          <a:xfrm>
            <a:off x="356534" y="2282044"/>
            <a:ext cx="1084122" cy="2228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Investment</a:t>
            </a: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53" name="Rectangle 6">
            <a:extLst>
              <a:ext uri="{FF2B5EF4-FFF2-40B4-BE49-F238E27FC236}">
                <a16:creationId xmlns:a16="http://schemas.microsoft.com/office/drawing/2014/main" id="{E84CE31E-DBB8-4139-8DA2-E97F9F2ADA55}"/>
              </a:ext>
            </a:extLst>
          </p:cNvPr>
          <p:cNvSpPr/>
          <p:nvPr/>
        </p:nvSpPr>
        <p:spPr>
          <a:xfrm>
            <a:off x="443226" y="5424574"/>
            <a:ext cx="956949" cy="80041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Premium Products </a:t>
            </a:r>
          </a:p>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&amp; </a:t>
            </a:r>
          </a:p>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Discounts</a:t>
            </a:r>
            <a:endParaRPr kumimoji="0" lang="en-US" sz="1200" b="0" i="0" u="none" strike="noStrike" kern="1200" cap="all" spc="0" normalizeH="0" baseline="0" noProof="0" dirty="0">
              <a:ln>
                <a:noFill/>
              </a:ln>
              <a:solidFill>
                <a:schemeClr val="tx1"/>
              </a:solidFill>
              <a:effectLst/>
              <a:uLnTx/>
              <a:uFillTx/>
              <a:cs typeface="Helvetica Neue Light"/>
            </a:endParaRPr>
          </a:p>
        </p:txBody>
      </p:sp>
      <p:sp>
        <p:nvSpPr>
          <p:cNvPr id="10" name="TextBox 9">
            <a:extLst>
              <a:ext uri="{FF2B5EF4-FFF2-40B4-BE49-F238E27FC236}">
                <a16:creationId xmlns:a16="http://schemas.microsoft.com/office/drawing/2014/main" id="{1E360A59-14F3-42B0-9936-552BEAFD5091}"/>
              </a:ext>
            </a:extLst>
          </p:cNvPr>
          <p:cNvSpPr txBox="1"/>
          <p:nvPr/>
        </p:nvSpPr>
        <p:spPr>
          <a:xfrm>
            <a:off x="1634417" y="3932294"/>
            <a:ext cx="627073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One unit increase in SLA shows a decrease in revenue by 0.08 dollars</a:t>
            </a:r>
          </a:p>
          <a:p>
            <a:pPr marL="285750" indent="-285750">
              <a:buFont typeface="Arial" panose="020B0604020202020204" pitchFamily="34" charset="0"/>
              <a:buChar char="•"/>
            </a:pPr>
            <a:r>
              <a:rPr lang="en-US" sz="1400" dirty="0"/>
              <a:t>Revenue generated during holidays for Speaker is above par and is positively impacting the revenue as compared to non-holiday. </a:t>
            </a:r>
          </a:p>
        </p:txBody>
      </p:sp>
      <p:sp>
        <p:nvSpPr>
          <p:cNvPr id="56" name="TextBox 55">
            <a:extLst>
              <a:ext uri="{FF2B5EF4-FFF2-40B4-BE49-F238E27FC236}">
                <a16:creationId xmlns:a16="http://schemas.microsoft.com/office/drawing/2014/main" id="{8BAD7431-242F-4EEF-99FD-2714CACA01FB}"/>
              </a:ext>
            </a:extLst>
          </p:cNvPr>
          <p:cNvSpPr txBox="1"/>
          <p:nvPr/>
        </p:nvSpPr>
        <p:spPr>
          <a:xfrm>
            <a:off x="1619737" y="5300827"/>
            <a:ext cx="6486419" cy="1169551"/>
          </a:xfrm>
          <a:prstGeom prst="rect">
            <a:avLst/>
          </a:prstGeom>
          <a:noFill/>
        </p:spPr>
        <p:txBody>
          <a:bodyPr wrap="square">
            <a:spAutoFit/>
          </a:bodyPr>
          <a:lstStyle/>
          <a:p>
            <a:pPr marL="285750" lvl="0" indent="-285750">
              <a:buFont typeface="Arial" panose="020B0604020202020204" pitchFamily="34" charset="0"/>
              <a:buChar char="•"/>
            </a:pPr>
            <a:r>
              <a:rPr lang="en-US" sz="1400" dirty="0"/>
              <a:t>Mass-market products are better contributors to the increased revenue in comparison to the Premium products</a:t>
            </a:r>
          </a:p>
          <a:p>
            <a:pPr marL="285750" lvl="0" indent="-285750">
              <a:buFont typeface="Arial" panose="020B0604020202020204" pitchFamily="34" charset="0"/>
              <a:buChar char="•"/>
            </a:pPr>
            <a:r>
              <a:rPr lang="en-US" sz="1400" dirty="0"/>
              <a:t>Discounts are not working well for Speakers. One unit increase in discounts is declining the revenue growth by 0.11 dollars. The trajectory is discounts offered is nearly the same across months and there is no significant impact on the </a:t>
            </a:r>
            <a:r>
              <a:rPr lang="en-US" sz="1400" dirty="0" err="1"/>
              <a:t>gmv</a:t>
            </a:r>
            <a:endParaRPr lang="en-US" sz="1400" dirty="0"/>
          </a:p>
        </p:txBody>
      </p:sp>
      <p:sp>
        <p:nvSpPr>
          <p:cNvPr id="24" name="TextBox 23">
            <a:extLst>
              <a:ext uri="{FF2B5EF4-FFF2-40B4-BE49-F238E27FC236}">
                <a16:creationId xmlns:a16="http://schemas.microsoft.com/office/drawing/2014/main" id="{1BAE9627-F0B2-4016-9508-899C47AAF3BF}"/>
              </a:ext>
            </a:extLst>
          </p:cNvPr>
          <p:cNvSpPr txBox="1"/>
          <p:nvPr/>
        </p:nvSpPr>
        <p:spPr>
          <a:xfrm>
            <a:off x="1878332" y="1022195"/>
            <a:ext cx="9959788" cy="646331"/>
          </a:xfrm>
          <a:prstGeom prst="rect">
            <a:avLst/>
          </a:prstGeom>
          <a:noFill/>
        </p:spPr>
        <p:txBody>
          <a:bodyPr wrap="square" rtlCol="0">
            <a:spAutoFit/>
          </a:bodyPr>
          <a:lstStyle/>
          <a:p>
            <a:r>
              <a:rPr lang="en-US" dirty="0"/>
              <a:t>fit_speaker_6 = </a:t>
            </a:r>
            <a:r>
              <a:rPr lang="en-US" dirty="0" err="1"/>
              <a:t>lm</a:t>
            </a:r>
            <a:r>
              <a:rPr lang="en-US" dirty="0"/>
              <a:t>(</a:t>
            </a:r>
            <a:r>
              <a:rPr lang="en-US" dirty="0" err="1"/>
              <a:t>gmv</a:t>
            </a:r>
            <a:r>
              <a:rPr lang="en-US" dirty="0"/>
              <a:t> ~ units  + </a:t>
            </a:r>
            <a:r>
              <a:rPr lang="en-US" dirty="0" err="1"/>
              <a:t>sla</a:t>
            </a:r>
            <a:r>
              <a:rPr lang="en-US" dirty="0"/>
              <a:t> + </a:t>
            </a:r>
            <a:r>
              <a:rPr lang="en-US" dirty="0" err="1"/>
              <a:t>product_mrp</a:t>
            </a:r>
            <a:r>
              <a:rPr lang="en-US" dirty="0"/>
              <a:t> + Discount + </a:t>
            </a:r>
            <a:r>
              <a:rPr lang="en-US" dirty="0" err="1"/>
              <a:t>product_procurement_sla</a:t>
            </a:r>
            <a:r>
              <a:rPr lang="en-US" dirty="0"/>
              <a:t> + </a:t>
            </a:r>
            <a:r>
              <a:rPr lang="en-US" dirty="0" err="1"/>
              <a:t>Radio_Investment</a:t>
            </a:r>
            <a:r>
              <a:rPr lang="en-US" dirty="0"/>
              <a:t> + </a:t>
            </a:r>
            <a:r>
              <a:rPr lang="en-US" dirty="0" err="1"/>
              <a:t>Sponsorship_Investment</a:t>
            </a:r>
            <a:r>
              <a:rPr lang="en-US" dirty="0"/>
              <a:t> + Holiday   + </a:t>
            </a:r>
            <a:r>
              <a:rPr lang="en-US" dirty="0" err="1"/>
              <a:t>SEM_Investment</a:t>
            </a:r>
            <a:r>
              <a:rPr lang="en-US" dirty="0"/>
              <a:t>, data = </a:t>
            </a:r>
            <a:r>
              <a:rPr lang="en-US" dirty="0" err="1"/>
              <a:t>train_speaker</a:t>
            </a:r>
            <a:r>
              <a:rPr lang="en-US" dirty="0"/>
              <a:t>)</a:t>
            </a:r>
          </a:p>
        </p:txBody>
      </p:sp>
      <p:pic>
        <p:nvPicPr>
          <p:cNvPr id="25" name="Picture 24">
            <a:extLst>
              <a:ext uri="{FF2B5EF4-FFF2-40B4-BE49-F238E27FC236}">
                <a16:creationId xmlns:a16="http://schemas.microsoft.com/office/drawing/2014/main" id="{E917E31C-8789-43B1-A313-0028DC72ABBA}"/>
              </a:ext>
            </a:extLst>
          </p:cNvPr>
          <p:cNvPicPr>
            <a:picLocks noChangeAspect="1"/>
          </p:cNvPicPr>
          <p:nvPr/>
        </p:nvPicPr>
        <p:blipFill>
          <a:blip r:embed="rId7"/>
          <a:stretch>
            <a:fillRect/>
          </a:stretch>
        </p:blipFill>
        <p:spPr>
          <a:xfrm>
            <a:off x="8792380" y="1717115"/>
            <a:ext cx="2160494" cy="1623357"/>
          </a:xfrm>
          <a:prstGeom prst="rect">
            <a:avLst/>
          </a:prstGeom>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7077E68C-79C0-42D4-8300-3B5662B5559F}"/>
              </a:ext>
            </a:extLst>
          </p:cNvPr>
          <p:cNvPicPr>
            <a:picLocks noChangeAspect="1"/>
          </p:cNvPicPr>
          <p:nvPr/>
        </p:nvPicPr>
        <p:blipFill>
          <a:blip r:embed="rId8"/>
          <a:stretch>
            <a:fillRect/>
          </a:stretch>
        </p:blipFill>
        <p:spPr>
          <a:xfrm>
            <a:off x="8478059" y="3437938"/>
            <a:ext cx="2934369" cy="1592356"/>
          </a:xfrm>
          <a:prstGeom prst="rect">
            <a:avLst/>
          </a:prstGeom>
          <a:effectLst>
            <a:outerShdw blurRad="50800" dist="38100" dir="2700000" algn="tl" rotWithShape="0">
              <a:prstClr val="black">
                <a:alpha val="40000"/>
              </a:prstClr>
            </a:outerShdw>
          </a:effectLst>
        </p:spPr>
      </p:pic>
      <p:pic>
        <p:nvPicPr>
          <p:cNvPr id="35" name="Picture 34">
            <a:extLst>
              <a:ext uri="{FF2B5EF4-FFF2-40B4-BE49-F238E27FC236}">
                <a16:creationId xmlns:a16="http://schemas.microsoft.com/office/drawing/2014/main" id="{025BE152-859C-49A5-A7E1-631F88BA6EF6}"/>
              </a:ext>
            </a:extLst>
          </p:cNvPr>
          <p:cNvPicPr>
            <a:picLocks noChangeAspect="1"/>
          </p:cNvPicPr>
          <p:nvPr/>
        </p:nvPicPr>
        <p:blipFill>
          <a:blip r:embed="rId9"/>
          <a:stretch>
            <a:fillRect/>
          </a:stretch>
        </p:blipFill>
        <p:spPr>
          <a:xfrm>
            <a:off x="8620795" y="5109884"/>
            <a:ext cx="2931459" cy="156466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75321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A24D93-A48D-438B-9E83-DAB699058707}"/>
              </a:ext>
            </a:extLst>
          </p:cNvPr>
          <p:cNvSpPr>
            <a:spLocks noGrp="1"/>
          </p:cNvSpPr>
          <p:nvPr>
            <p:ph type="title"/>
          </p:nvPr>
        </p:nvSpPr>
        <p:spPr>
          <a:xfrm>
            <a:off x="1939736" y="-19667"/>
            <a:ext cx="9973235" cy="1004047"/>
          </a:xfrm>
        </p:spPr>
        <p:txBody>
          <a:bodyPr/>
          <a:lstStyle/>
          <a:p>
            <a:r>
              <a:rPr lang="en-IN" b="1" dirty="0">
                <a:solidFill>
                  <a:schemeClr val="tx1">
                    <a:lumMod val="95000"/>
                    <a:lumOff val="5000"/>
                  </a:schemeClr>
                </a:solidFill>
              </a:rPr>
              <a:t>MLR – Home Audio</a:t>
            </a:r>
          </a:p>
        </p:txBody>
      </p:sp>
      <p:sp>
        <p:nvSpPr>
          <p:cNvPr id="5" name="Rectangle 4">
            <a:extLst>
              <a:ext uri="{FF2B5EF4-FFF2-40B4-BE49-F238E27FC236}">
                <a16:creationId xmlns:a16="http://schemas.microsoft.com/office/drawing/2014/main" id="{7A2CEE6E-49C7-4D8A-9B77-1B5335F5CC8D}"/>
              </a:ext>
            </a:extLst>
          </p:cNvPr>
          <p:cNvSpPr/>
          <p:nvPr/>
        </p:nvSpPr>
        <p:spPr>
          <a:xfrm>
            <a:off x="1837765" y="1066789"/>
            <a:ext cx="10273553" cy="7978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TextBox 6">
            <a:extLst>
              <a:ext uri="{FF2B5EF4-FFF2-40B4-BE49-F238E27FC236}">
                <a16:creationId xmlns:a16="http://schemas.microsoft.com/office/drawing/2014/main" id="{497F3A27-9210-484A-8F03-38BD6E6031B0}"/>
              </a:ext>
            </a:extLst>
          </p:cNvPr>
          <p:cNvSpPr txBox="1"/>
          <p:nvPr/>
        </p:nvSpPr>
        <p:spPr>
          <a:xfrm>
            <a:off x="1864657" y="1004036"/>
            <a:ext cx="10264588" cy="923330"/>
          </a:xfrm>
          <a:prstGeom prst="rect">
            <a:avLst/>
          </a:prstGeom>
          <a:noFill/>
        </p:spPr>
        <p:txBody>
          <a:bodyPr wrap="square" rtlCol="0">
            <a:spAutoFit/>
          </a:bodyPr>
          <a:lstStyle/>
          <a:p>
            <a:r>
              <a:rPr lang="en-US" dirty="0"/>
              <a:t>fit_homeaudio_3 = </a:t>
            </a:r>
            <a:r>
              <a:rPr lang="en-US" dirty="0" err="1"/>
              <a:t>lm</a:t>
            </a:r>
            <a:r>
              <a:rPr lang="en-US" dirty="0"/>
              <a:t>(</a:t>
            </a:r>
            <a:r>
              <a:rPr lang="en-US" dirty="0" err="1"/>
              <a:t>gmv</a:t>
            </a:r>
            <a:r>
              <a:rPr lang="en-US" dirty="0"/>
              <a:t> ~ units + </a:t>
            </a:r>
            <a:r>
              <a:rPr lang="en-US" dirty="0" err="1"/>
              <a:t>gmv_per_unit</a:t>
            </a:r>
            <a:r>
              <a:rPr lang="en-US" dirty="0"/>
              <a:t> + </a:t>
            </a:r>
            <a:r>
              <a:rPr lang="en-US" dirty="0" err="1"/>
              <a:t>sla</a:t>
            </a:r>
            <a:r>
              <a:rPr lang="en-US" dirty="0"/>
              <a:t> + </a:t>
            </a:r>
            <a:r>
              <a:rPr lang="en-US" dirty="0" err="1"/>
              <a:t>product_procurement_sla</a:t>
            </a:r>
            <a:r>
              <a:rPr lang="en-US" dirty="0"/>
              <a:t> + </a:t>
            </a:r>
            <a:r>
              <a:rPr lang="en-US" dirty="0" err="1"/>
              <a:t>Sponsorship_Investment</a:t>
            </a:r>
            <a:r>
              <a:rPr lang="en-US" dirty="0"/>
              <a:t> + </a:t>
            </a:r>
            <a:r>
              <a:rPr lang="en-US" dirty="0" err="1"/>
              <a:t>SEM_Investment</a:t>
            </a:r>
            <a:r>
              <a:rPr lang="en-US" dirty="0"/>
              <a:t> + </a:t>
            </a:r>
            <a:r>
              <a:rPr lang="en-US" dirty="0" err="1"/>
              <a:t>product_mrp</a:t>
            </a:r>
            <a:r>
              <a:rPr lang="en-US" dirty="0"/>
              <a:t> + </a:t>
            </a:r>
            <a:r>
              <a:rPr lang="en-US" dirty="0" err="1"/>
              <a:t>order_payment_type</a:t>
            </a:r>
            <a:r>
              <a:rPr lang="en-US" dirty="0"/>
              <a:t> + </a:t>
            </a:r>
            <a:r>
              <a:rPr lang="en-US" dirty="0" err="1"/>
              <a:t>TV_Investment</a:t>
            </a:r>
            <a:r>
              <a:rPr lang="en-US" dirty="0"/>
              <a:t>  + </a:t>
            </a:r>
            <a:r>
              <a:rPr lang="en-US" dirty="0" err="1"/>
              <a:t>Premium_Product</a:t>
            </a:r>
            <a:r>
              <a:rPr lang="en-US" dirty="0"/>
              <a:t> + Holiday, data = </a:t>
            </a:r>
            <a:r>
              <a:rPr lang="en-US" dirty="0" err="1"/>
              <a:t>train_homeaudio</a:t>
            </a:r>
            <a:r>
              <a:rPr lang="en-US" dirty="0"/>
              <a:t>)</a:t>
            </a:r>
          </a:p>
        </p:txBody>
      </p:sp>
      <p:sp>
        <p:nvSpPr>
          <p:cNvPr id="14" name="TextBox 13">
            <a:extLst>
              <a:ext uri="{FF2B5EF4-FFF2-40B4-BE49-F238E27FC236}">
                <a16:creationId xmlns:a16="http://schemas.microsoft.com/office/drawing/2014/main" id="{BC500BB6-7820-41A4-A079-D230F58E10C4}"/>
              </a:ext>
            </a:extLst>
          </p:cNvPr>
          <p:cNvSpPr txBox="1"/>
          <p:nvPr/>
        </p:nvSpPr>
        <p:spPr>
          <a:xfrm>
            <a:off x="7037294" y="2572872"/>
            <a:ext cx="3917577" cy="261610"/>
          </a:xfrm>
          <a:prstGeom prst="rect">
            <a:avLst/>
          </a:prstGeom>
          <a:noFill/>
        </p:spPr>
        <p:txBody>
          <a:bodyPr wrap="square" rtlCol="0">
            <a:spAutoFit/>
          </a:bodyPr>
          <a:lstStyle/>
          <a:p>
            <a:r>
              <a:rPr lang="en-US" sz="1100" b="1" dirty="0"/>
              <a:t>Comparison of Actuals vs. Predicted (GMV)</a:t>
            </a:r>
          </a:p>
        </p:txBody>
      </p:sp>
      <p:sp>
        <p:nvSpPr>
          <p:cNvPr id="23" name="TextBox 22">
            <a:extLst>
              <a:ext uri="{FF2B5EF4-FFF2-40B4-BE49-F238E27FC236}">
                <a16:creationId xmlns:a16="http://schemas.microsoft.com/office/drawing/2014/main" id="{000FE36C-7219-4B60-A443-B73139CF3815}"/>
              </a:ext>
            </a:extLst>
          </p:cNvPr>
          <p:cNvSpPr txBox="1"/>
          <p:nvPr/>
        </p:nvSpPr>
        <p:spPr>
          <a:xfrm>
            <a:off x="277906" y="2303929"/>
            <a:ext cx="5154706" cy="261610"/>
          </a:xfrm>
          <a:prstGeom prst="rect">
            <a:avLst/>
          </a:prstGeom>
          <a:noFill/>
        </p:spPr>
        <p:txBody>
          <a:bodyPr wrap="square" rtlCol="0">
            <a:spAutoFit/>
          </a:bodyPr>
          <a:lstStyle/>
          <a:p>
            <a:r>
              <a:rPr lang="en-US" sz="1100" b="1" dirty="0"/>
              <a:t>Model Results:</a:t>
            </a:r>
          </a:p>
        </p:txBody>
      </p:sp>
      <p:sp>
        <p:nvSpPr>
          <p:cNvPr id="18" name="TextBox 17">
            <a:extLst>
              <a:ext uri="{FF2B5EF4-FFF2-40B4-BE49-F238E27FC236}">
                <a16:creationId xmlns:a16="http://schemas.microsoft.com/office/drawing/2014/main" id="{34BE16E4-893F-4653-9DD0-6ABE3CDECB8C}"/>
              </a:ext>
            </a:extLst>
          </p:cNvPr>
          <p:cNvSpPr txBox="1"/>
          <p:nvPr/>
        </p:nvSpPr>
        <p:spPr>
          <a:xfrm>
            <a:off x="6866964" y="5925671"/>
            <a:ext cx="2070847" cy="369332"/>
          </a:xfrm>
          <a:prstGeom prst="rect">
            <a:avLst/>
          </a:prstGeom>
          <a:noFill/>
        </p:spPr>
        <p:txBody>
          <a:bodyPr wrap="square" rtlCol="0">
            <a:spAutoFit/>
          </a:bodyPr>
          <a:lstStyle/>
          <a:p>
            <a:r>
              <a:rPr lang="en-US" dirty="0"/>
              <a:t>RMSE : 0.3871</a:t>
            </a:r>
          </a:p>
        </p:txBody>
      </p:sp>
      <p:sp>
        <p:nvSpPr>
          <p:cNvPr id="16" name="TextBox 15">
            <a:extLst>
              <a:ext uri="{FF2B5EF4-FFF2-40B4-BE49-F238E27FC236}">
                <a16:creationId xmlns:a16="http://schemas.microsoft.com/office/drawing/2014/main" id="{F5601830-AA95-4394-9097-6635B3E387A8}"/>
              </a:ext>
            </a:extLst>
          </p:cNvPr>
          <p:cNvSpPr txBox="1"/>
          <p:nvPr/>
        </p:nvSpPr>
        <p:spPr>
          <a:xfrm>
            <a:off x="6858000" y="5620870"/>
            <a:ext cx="3487270" cy="369332"/>
          </a:xfrm>
          <a:prstGeom prst="rect">
            <a:avLst/>
          </a:prstGeom>
          <a:noFill/>
        </p:spPr>
        <p:txBody>
          <a:bodyPr wrap="square" rtlCol="0">
            <a:spAutoFit/>
          </a:bodyPr>
          <a:lstStyle/>
          <a:p>
            <a:r>
              <a:rPr lang="en-US" dirty="0"/>
              <a:t>Adjusted R Square: 0.85</a:t>
            </a:r>
          </a:p>
        </p:txBody>
      </p:sp>
      <p:pic>
        <p:nvPicPr>
          <p:cNvPr id="13" name="Picture 12">
            <a:extLst>
              <a:ext uri="{FF2B5EF4-FFF2-40B4-BE49-F238E27FC236}">
                <a16:creationId xmlns:a16="http://schemas.microsoft.com/office/drawing/2014/main" id="{9C6EAD24-D375-4D3A-96F4-B0C5EA192054}"/>
              </a:ext>
            </a:extLst>
          </p:cNvPr>
          <p:cNvPicPr>
            <a:picLocks noChangeAspect="1"/>
          </p:cNvPicPr>
          <p:nvPr/>
        </p:nvPicPr>
        <p:blipFill>
          <a:blip r:embed="rId2"/>
          <a:stretch>
            <a:fillRect/>
          </a:stretch>
        </p:blipFill>
        <p:spPr>
          <a:xfrm>
            <a:off x="240646" y="2531408"/>
            <a:ext cx="6429095" cy="3777427"/>
          </a:xfrm>
          <a:prstGeom prst="rect">
            <a:avLst/>
          </a:prstGeom>
          <a:effectLst>
            <a:outerShdw blurRad="63500" sx="102000" sy="102000" algn="ctr" rotWithShape="0">
              <a:prstClr val="black">
                <a:alpha val="40000"/>
              </a:prstClr>
            </a:outerShdw>
          </a:effectLst>
        </p:spPr>
      </p:pic>
      <p:pic>
        <p:nvPicPr>
          <p:cNvPr id="17" name="Picture 16">
            <a:extLst>
              <a:ext uri="{FF2B5EF4-FFF2-40B4-BE49-F238E27FC236}">
                <a16:creationId xmlns:a16="http://schemas.microsoft.com/office/drawing/2014/main" id="{D3CF00E8-567B-4E14-B14A-7908E50B7868}"/>
              </a:ext>
            </a:extLst>
          </p:cNvPr>
          <p:cNvPicPr>
            <a:picLocks noChangeAspect="1"/>
          </p:cNvPicPr>
          <p:nvPr/>
        </p:nvPicPr>
        <p:blipFill>
          <a:blip r:embed="rId3"/>
          <a:stretch>
            <a:fillRect/>
          </a:stretch>
        </p:blipFill>
        <p:spPr>
          <a:xfrm>
            <a:off x="6926354" y="2951069"/>
            <a:ext cx="5068421" cy="2391896"/>
          </a:xfrm>
          <a:prstGeom prst="rect">
            <a:avLst/>
          </a:prstGeom>
          <a:effectLst>
            <a:outerShdw blurRad="63500" sx="102000" sy="102000" algn="ctr" rotWithShape="0">
              <a:prstClr val="black">
                <a:alpha val="40000"/>
              </a:prstClr>
            </a:outerShdw>
          </a:effectLst>
        </p:spPr>
      </p:pic>
      <p:sp>
        <p:nvSpPr>
          <p:cNvPr id="20" name="Rectangle: Rounded Corners 19">
            <a:extLst>
              <a:ext uri="{FF2B5EF4-FFF2-40B4-BE49-F238E27FC236}">
                <a16:creationId xmlns:a16="http://schemas.microsoft.com/office/drawing/2014/main" id="{39CEDFD4-1854-420F-8F6B-AA5545A93AD4}"/>
              </a:ext>
            </a:extLst>
          </p:cNvPr>
          <p:cNvSpPr/>
          <p:nvPr/>
        </p:nvSpPr>
        <p:spPr>
          <a:xfrm>
            <a:off x="240646" y="1084719"/>
            <a:ext cx="1449409" cy="741718"/>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3</a:t>
            </a:r>
          </a:p>
          <a:p>
            <a:pPr algn="ctr"/>
            <a:r>
              <a:rPr lang="en-US" b="1" dirty="0"/>
              <a:t>Home Audio</a:t>
            </a:r>
          </a:p>
        </p:txBody>
      </p:sp>
    </p:spTree>
    <p:extLst>
      <p:ext uri="{BB962C8B-B14F-4D97-AF65-F5344CB8AC3E}">
        <p14:creationId xmlns:p14="http://schemas.microsoft.com/office/powerpoint/2010/main" val="91076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466A73F-0C16-40A9-9CD1-77FC062C998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0" name="think-cell Folie" r:id="rId5" imgW="424" imgH="424" progId="TCLayout.ActiveDocument.1">
                  <p:embed/>
                </p:oleObj>
              </mc:Choice>
              <mc:Fallback>
                <p:oleObj name="think-cell Folie" r:id="rId5" imgW="424" imgH="424" progId="TCLayout.ActiveDocument.1">
                  <p:embed/>
                  <p:pic>
                    <p:nvPicPr>
                      <p:cNvPr id="5" name="Objekt 4" hidden="1">
                        <a:extLst>
                          <a:ext uri="{FF2B5EF4-FFF2-40B4-BE49-F238E27FC236}">
                            <a16:creationId xmlns:a16="http://schemas.microsoft.com/office/drawing/2014/main" id="{9466A73F-0C16-40A9-9CD1-77FC062C998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26" name="Straight Connector 10">
            <a:extLst>
              <a:ext uri="{FF2B5EF4-FFF2-40B4-BE49-F238E27FC236}">
                <a16:creationId xmlns:a16="http://schemas.microsoft.com/office/drawing/2014/main" id="{C812F773-B101-435C-AB03-E40B5385B320}"/>
              </a:ext>
            </a:extLst>
          </p:cNvPr>
          <p:cNvCxnSpPr>
            <a:cxnSpLocks/>
            <a:stCxn id="31" idx="4"/>
            <a:endCxn id="39" idx="0"/>
          </p:cNvCxnSpPr>
          <p:nvPr/>
        </p:nvCxnSpPr>
        <p:spPr>
          <a:xfrm>
            <a:off x="859728" y="3018620"/>
            <a:ext cx="0" cy="7550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44">
            <a:extLst>
              <a:ext uri="{FF2B5EF4-FFF2-40B4-BE49-F238E27FC236}">
                <a16:creationId xmlns:a16="http://schemas.microsoft.com/office/drawing/2014/main" id="{E08A03EC-F21E-4982-A9DA-C7E8036E2841}"/>
              </a:ext>
            </a:extLst>
          </p:cNvPr>
          <p:cNvCxnSpPr>
            <a:cxnSpLocks/>
            <a:stCxn id="39" idx="4"/>
          </p:cNvCxnSpPr>
          <p:nvPr/>
        </p:nvCxnSpPr>
        <p:spPr>
          <a:xfrm>
            <a:off x="859728" y="4935513"/>
            <a:ext cx="0" cy="3162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tangle 8">
            <a:extLst>
              <a:ext uri="{FF2B5EF4-FFF2-40B4-BE49-F238E27FC236}">
                <a16:creationId xmlns:a16="http://schemas.microsoft.com/office/drawing/2014/main" id="{CAF7B051-57AC-495F-83D3-56B994477EFD}"/>
              </a:ext>
            </a:extLst>
          </p:cNvPr>
          <p:cNvSpPr/>
          <p:nvPr/>
        </p:nvSpPr>
        <p:spPr>
          <a:xfrm>
            <a:off x="1721799" y="2105096"/>
            <a:ext cx="6208510" cy="13023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285750" lvl="0" indent="-285750">
              <a:buFont typeface="Arial" panose="020B0604020202020204" pitchFamily="34" charset="0"/>
              <a:buChar char="•"/>
            </a:pPr>
            <a:r>
              <a:rPr lang="en-US" sz="1400" dirty="0">
                <a:solidFill>
                  <a:schemeClr val="tx1"/>
                </a:solidFill>
              </a:rPr>
              <a:t>TV Investments has a positive impact on revenue. One dollar investment in TV ads would result in revenue increase of 0.05 dollars</a:t>
            </a:r>
          </a:p>
          <a:p>
            <a:pPr marL="285750" lvl="0" indent="-285750">
              <a:buFont typeface="Arial" panose="020B0604020202020204" pitchFamily="34" charset="0"/>
              <a:buChar char="•"/>
            </a:pPr>
            <a:r>
              <a:rPr lang="en-US" sz="1400" dirty="0">
                <a:solidFill>
                  <a:schemeClr val="tx1"/>
                </a:solidFill>
              </a:rPr>
              <a:t>SEM Investment is also working positively for home audio. One dollar investment in SEM would result in revenue increase of 0.077</a:t>
            </a:r>
          </a:p>
          <a:p>
            <a:pPr marL="285750" lvl="0" indent="-285750">
              <a:buFont typeface="Arial" panose="020B0604020202020204" pitchFamily="34" charset="0"/>
              <a:buChar char="•"/>
            </a:pPr>
            <a:r>
              <a:rPr lang="en-US" sz="1400" dirty="0">
                <a:solidFill>
                  <a:schemeClr val="tx1"/>
                </a:solidFill>
              </a:rPr>
              <a:t>Sponsorship on the other hand is negatively impacting the revenue. Action step to re-invest sponsorship investment into TV and SEM </a:t>
            </a:r>
          </a:p>
        </p:txBody>
      </p:sp>
      <p:sp>
        <p:nvSpPr>
          <p:cNvPr id="31" name="Oval 9">
            <a:extLst>
              <a:ext uri="{FF2B5EF4-FFF2-40B4-BE49-F238E27FC236}">
                <a16:creationId xmlns:a16="http://schemas.microsoft.com/office/drawing/2014/main" id="{304E424E-B9CE-4CE9-BE13-F114888650AE}"/>
              </a:ext>
            </a:extLst>
          </p:cNvPr>
          <p:cNvSpPr>
            <a:spLocks noChangeArrowheads="1"/>
          </p:cNvSpPr>
          <p:nvPr/>
        </p:nvSpPr>
        <p:spPr bwMode="auto">
          <a:xfrm>
            <a:off x="278800" y="1856764"/>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32" name="Rectangle 1">
            <a:extLst>
              <a:ext uri="{FF2B5EF4-FFF2-40B4-BE49-F238E27FC236}">
                <a16:creationId xmlns:a16="http://schemas.microsoft.com/office/drawing/2014/main" id="{4913339D-EC52-485B-8149-A7351408F6D3}"/>
              </a:ext>
            </a:extLst>
          </p:cNvPr>
          <p:cNvSpPr/>
          <p:nvPr/>
        </p:nvSpPr>
        <p:spPr>
          <a:xfrm>
            <a:off x="1592842" y="1907515"/>
            <a:ext cx="6466425" cy="169750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38" name="Rectangle 6">
            <a:extLst>
              <a:ext uri="{FF2B5EF4-FFF2-40B4-BE49-F238E27FC236}">
                <a16:creationId xmlns:a16="http://schemas.microsoft.com/office/drawing/2014/main" id="{68B5B023-1408-4595-8D92-8FCD0156BC97}"/>
              </a:ext>
            </a:extLst>
          </p:cNvPr>
          <p:cNvSpPr/>
          <p:nvPr/>
        </p:nvSpPr>
        <p:spPr>
          <a:xfrm>
            <a:off x="406676" y="3884085"/>
            <a:ext cx="906104" cy="9337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Payment Type</a:t>
            </a:r>
          </a:p>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&amp; </a:t>
            </a:r>
          </a:p>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Holiday</a:t>
            </a: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39" name="Oval 9">
            <a:extLst>
              <a:ext uri="{FF2B5EF4-FFF2-40B4-BE49-F238E27FC236}">
                <a16:creationId xmlns:a16="http://schemas.microsoft.com/office/drawing/2014/main" id="{9AFD3E23-F60D-46E9-9B31-B089B4268B6E}"/>
              </a:ext>
            </a:extLst>
          </p:cNvPr>
          <p:cNvSpPr>
            <a:spLocks noChangeArrowheads="1"/>
          </p:cNvSpPr>
          <p:nvPr/>
        </p:nvSpPr>
        <p:spPr bwMode="auto">
          <a:xfrm>
            <a:off x="278800" y="3773657"/>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0" name="Rectangle 22">
            <a:extLst>
              <a:ext uri="{FF2B5EF4-FFF2-40B4-BE49-F238E27FC236}">
                <a16:creationId xmlns:a16="http://schemas.microsoft.com/office/drawing/2014/main" id="{56C550DC-7B32-47B3-ACC6-6A470EAF3281}"/>
              </a:ext>
            </a:extLst>
          </p:cNvPr>
          <p:cNvSpPr/>
          <p:nvPr/>
        </p:nvSpPr>
        <p:spPr>
          <a:xfrm>
            <a:off x="1572842" y="3764201"/>
            <a:ext cx="6486419" cy="106035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47" name="Oval 9">
            <a:extLst>
              <a:ext uri="{FF2B5EF4-FFF2-40B4-BE49-F238E27FC236}">
                <a16:creationId xmlns:a16="http://schemas.microsoft.com/office/drawing/2014/main" id="{B72BBF84-F62A-47D8-AAE2-2B543082C41E}"/>
              </a:ext>
            </a:extLst>
          </p:cNvPr>
          <p:cNvSpPr>
            <a:spLocks noChangeArrowheads="1"/>
          </p:cNvSpPr>
          <p:nvPr/>
        </p:nvSpPr>
        <p:spPr bwMode="auto">
          <a:xfrm>
            <a:off x="350520" y="5251783"/>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8" name="Rectangle 23">
            <a:extLst>
              <a:ext uri="{FF2B5EF4-FFF2-40B4-BE49-F238E27FC236}">
                <a16:creationId xmlns:a16="http://schemas.microsoft.com/office/drawing/2014/main" id="{E4D1D425-4D69-4A58-9B03-6F144C4E714F}"/>
              </a:ext>
            </a:extLst>
          </p:cNvPr>
          <p:cNvSpPr/>
          <p:nvPr/>
        </p:nvSpPr>
        <p:spPr>
          <a:xfrm>
            <a:off x="1592842" y="5302534"/>
            <a:ext cx="6486419" cy="116955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28" name="Rectangle 27">
            <a:extLst>
              <a:ext uri="{FF2B5EF4-FFF2-40B4-BE49-F238E27FC236}">
                <a16:creationId xmlns:a16="http://schemas.microsoft.com/office/drawing/2014/main" id="{E76BC235-8812-4BD3-A839-0AE115A6085A}"/>
              </a:ext>
            </a:extLst>
          </p:cNvPr>
          <p:cNvSpPr/>
          <p:nvPr/>
        </p:nvSpPr>
        <p:spPr>
          <a:xfrm>
            <a:off x="1721450" y="900677"/>
            <a:ext cx="10273553" cy="8480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Rectangle: Rounded Corners 29">
            <a:extLst>
              <a:ext uri="{FF2B5EF4-FFF2-40B4-BE49-F238E27FC236}">
                <a16:creationId xmlns:a16="http://schemas.microsoft.com/office/drawing/2014/main" id="{476B31C9-786A-414A-A1A0-295E57849722}"/>
              </a:ext>
            </a:extLst>
          </p:cNvPr>
          <p:cNvSpPr/>
          <p:nvPr/>
        </p:nvSpPr>
        <p:spPr>
          <a:xfrm>
            <a:off x="196997" y="938905"/>
            <a:ext cx="1449409" cy="741718"/>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3  Home Audio</a:t>
            </a:r>
          </a:p>
        </p:txBody>
      </p:sp>
      <p:sp>
        <p:nvSpPr>
          <p:cNvPr id="37" name="Title 1">
            <a:extLst>
              <a:ext uri="{FF2B5EF4-FFF2-40B4-BE49-F238E27FC236}">
                <a16:creationId xmlns:a16="http://schemas.microsoft.com/office/drawing/2014/main" id="{2C631E0E-EA07-4C80-A34D-D910E5832491}"/>
              </a:ext>
            </a:extLst>
          </p:cNvPr>
          <p:cNvSpPr>
            <a:spLocks noGrp="1"/>
          </p:cNvSpPr>
          <p:nvPr>
            <p:ph type="title"/>
          </p:nvPr>
        </p:nvSpPr>
        <p:spPr>
          <a:xfrm>
            <a:off x="2003612" y="0"/>
            <a:ext cx="9973235" cy="1004047"/>
          </a:xfrm>
        </p:spPr>
        <p:txBody>
          <a:bodyPr/>
          <a:lstStyle/>
          <a:p>
            <a:r>
              <a:rPr lang="en-IN" b="1" dirty="0">
                <a:solidFill>
                  <a:schemeClr val="tx1">
                    <a:lumMod val="95000"/>
                    <a:lumOff val="5000"/>
                  </a:schemeClr>
                </a:solidFill>
              </a:rPr>
              <a:t>Recommendation – Home Audio</a:t>
            </a:r>
          </a:p>
        </p:txBody>
      </p:sp>
      <p:sp>
        <p:nvSpPr>
          <p:cNvPr id="45" name="Rectangle 6">
            <a:extLst>
              <a:ext uri="{FF2B5EF4-FFF2-40B4-BE49-F238E27FC236}">
                <a16:creationId xmlns:a16="http://schemas.microsoft.com/office/drawing/2014/main" id="{F3BDD595-EE28-4A4E-9BEA-EF129C851449}"/>
              </a:ext>
            </a:extLst>
          </p:cNvPr>
          <p:cNvSpPr/>
          <p:nvPr/>
        </p:nvSpPr>
        <p:spPr>
          <a:xfrm>
            <a:off x="356534" y="2282044"/>
            <a:ext cx="1084122" cy="2228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Investment</a:t>
            </a: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53" name="Rectangle 6">
            <a:extLst>
              <a:ext uri="{FF2B5EF4-FFF2-40B4-BE49-F238E27FC236}">
                <a16:creationId xmlns:a16="http://schemas.microsoft.com/office/drawing/2014/main" id="{E84CE31E-DBB8-4139-8DA2-E97F9F2ADA55}"/>
              </a:ext>
            </a:extLst>
          </p:cNvPr>
          <p:cNvSpPr/>
          <p:nvPr/>
        </p:nvSpPr>
        <p:spPr>
          <a:xfrm>
            <a:off x="443226" y="5665602"/>
            <a:ext cx="956949" cy="31835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20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Price</a:t>
            </a:r>
            <a:endParaRPr kumimoji="0" lang="en-US" sz="2000" b="0" i="0" u="none" strike="noStrike" kern="1200" cap="all" spc="0" normalizeH="0" baseline="0" noProof="0" dirty="0">
              <a:ln>
                <a:noFill/>
              </a:ln>
              <a:solidFill>
                <a:schemeClr val="tx1"/>
              </a:solidFill>
              <a:effectLst/>
              <a:uLnTx/>
              <a:uFillTx/>
              <a:cs typeface="Helvetica Neue Light"/>
            </a:endParaRPr>
          </a:p>
        </p:txBody>
      </p:sp>
      <p:sp>
        <p:nvSpPr>
          <p:cNvPr id="10" name="TextBox 9">
            <a:extLst>
              <a:ext uri="{FF2B5EF4-FFF2-40B4-BE49-F238E27FC236}">
                <a16:creationId xmlns:a16="http://schemas.microsoft.com/office/drawing/2014/main" id="{1E360A59-14F3-42B0-9936-552BEAFD5091}"/>
              </a:ext>
            </a:extLst>
          </p:cNvPr>
          <p:cNvSpPr txBox="1"/>
          <p:nvPr/>
        </p:nvSpPr>
        <p:spPr>
          <a:xfrm>
            <a:off x="1646406" y="3854350"/>
            <a:ext cx="6270731"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Prepaid type payment in general is good for this category to increase the revenue</a:t>
            </a:r>
          </a:p>
          <a:p>
            <a:pPr marL="285750" indent="-285750">
              <a:buFont typeface="Arial" panose="020B0604020202020204" pitchFamily="34" charset="0"/>
              <a:buChar char="•"/>
            </a:pPr>
            <a:r>
              <a:rPr lang="en-US" sz="1400" dirty="0"/>
              <a:t>Sales are higher during holidays as compared to non-holidays for Home Audio category</a:t>
            </a:r>
          </a:p>
        </p:txBody>
      </p:sp>
      <p:sp>
        <p:nvSpPr>
          <p:cNvPr id="56" name="TextBox 55">
            <a:extLst>
              <a:ext uri="{FF2B5EF4-FFF2-40B4-BE49-F238E27FC236}">
                <a16:creationId xmlns:a16="http://schemas.microsoft.com/office/drawing/2014/main" id="{8BAD7431-242F-4EEF-99FD-2714CACA01FB}"/>
              </a:ext>
            </a:extLst>
          </p:cNvPr>
          <p:cNvSpPr txBox="1"/>
          <p:nvPr/>
        </p:nvSpPr>
        <p:spPr>
          <a:xfrm>
            <a:off x="1646406" y="5410255"/>
            <a:ext cx="6486419" cy="954107"/>
          </a:xfrm>
          <a:prstGeom prst="rect">
            <a:avLst/>
          </a:prstGeom>
          <a:noFill/>
        </p:spPr>
        <p:txBody>
          <a:bodyPr wrap="square">
            <a:spAutoFit/>
          </a:bodyPr>
          <a:lstStyle/>
          <a:p>
            <a:pPr marL="285750" lvl="0" indent="-285750">
              <a:buFont typeface="Arial" panose="020B0604020202020204" pitchFamily="34" charset="0"/>
              <a:buChar char="•"/>
            </a:pPr>
            <a:r>
              <a:rPr lang="en-US" sz="1400" dirty="0"/>
              <a:t>Premium pricing is not significant to this category, however, increase in MRP shows a positive impact to increase in revenue but not the extent of entering the premium range. One dollar increase in price would increase the revenue by 0.36 dollars</a:t>
            </a:r>
          </a:p>
        </p:txBody>
      </p:sp>
      <p:sp>
        <p:nvSpPr>
          <p:cNvPr id="24" name="TextBox 23">
            <a:extLst>
              <a:ext uri="{FF2B5EF4-FFF2-40B4-BE49-F238E27FC236}">
                <a16:creationId xmlns:a16="http://schemas.microsoft.com/office/drawing/2014/main" id="{1BAE9627-F0B2-4016-9508-899C47AAF3BF}"/>
              </a:ext>
            </a:extLst>
          </p:cNvPr>
          <p:cNvSpPr txBox="1"/>
          <p:nvPr/>
        </p:nvSpPr>
        <p:spPr>
          <a:xfrm>
            <a:off x="1797861" y="897997"/>
            <a:ext cx="10178985" cy="923330"/>
          </a:xfrm>
          <a:prstGeom prst="rect">
            <a:avLst/>
          </a:prstGeom>
          <a:noFill/>
        </p:spPr>
        <p:txBody>
          <a:bodyPr wrap="square" rtlCol="0">
            <a:spAutoFit/>
          </a:bodyPr>
          <a:lstStyle/>
          <a:p>
            <a:r>
              <a:rPr lang="en-US" dirty="0"/>
              <a:t>fit_homeaudio_3 = </a:t>
            </a:r>
            <a:r>
              <a:rPr lang="en-US" dirty="0" err="1"/>
              <a:t>lm</a:t>
            </a:r>
            <a:r>
              <a:rPr lang="en-US" dirty="0"/>
              <a:t>(</a:t>
            </a:r>
            <a:r>
              <a:rPr lang="en-US" dirty="0" err="1"/>
              <a:t>gmv</a:t>
            </a:r>
            <a:r>
              <a:rPr lang="en-US" dirty="0"/>
              <a:t> ~ units + </a:t>
            </a:r>
            <a:r>
              <a:rPr lang="en-US" dirty="0" err="1"/>
              <a:t>gmv_per_unit</a:t>
            </a:r>
            <a:r>
              <a:rPr lang="en-US" dirty="0"/>
              <a:t> + </a:t>
            </a:r>
            <a:r>
              <a:rPr lang="en-US" dirty="0" err="1"/>
              <a:t>sla</a:t>
            </a:r>
            <a:r>
              <a:rPr lang="en-US" dirty="0"/>
              <a:t> + </a:t>
            </a:r>
            <a:r>
              <a:rPr lang="en-US" dirty="0" err="1"/>
              <a:t>product_procurement_sla</a:t>
            </a:r>
            <a:r>
              <a:rPr lang="en-US" dirty="0"/>
              <a:t> + </a:t>
            </a:r>
            <a:r>
              <a:rPr lang="en-US" dirty="0" err="1"/>
              <a:t>Sponsorship_Investment</a:t>
            </a:r>
            <a:r>
              <a:rPr lang="en-US" dirty="0"/>
              <a:t> + </a:t>
            </a:r>
            <a:r>
              <a:rPr lang="en-US" dirty="0" err="1"/>
              <a:t>SEM_Investment</a:t>
            </a:r>
            <a:r>
              <a:rPr lang="en-US" dirty="0"/>
              <a:t> + </a:t>
            </a:r>
            <a:r>
              <a:rPr lang="en-US" dirty="0" err="1"/>
              <a:t>product_mrp</a:t>
            </a:r>
            <a:r>
              <a:rPr lang="en-US" dirty="0"/>
              <a:t> + </a:t>
            </a:r>
            <a:r>
              <a:rPr lang="en-US" dirty="0" err="1"/>
              <a:t>order_payment_type</a:t>
            </a:r>
            <a:r>
              <a:rPr lang="en-US" dirty="0"/>
              <a:t> + </a:t>
            </a:r>
            <a:r>
              <a:rPr lang="en-US" dirty="0" err="1"/>
              <a:t>TV_Investment</a:t>
            </a:r>
            <a:r>
              <a:rPr lang="en-US" dirty="0"/>
              <a:t>  + </a:t>
            </a:r>
            <a:r>
              <a:rPr lang="en-US" dirty="0" err="1"/>
              <a:t>Premium_Product</a:t>
            </a:r>
            <a:r>
              <a:rPr lang="en-US" dirty="0"/>
              <a:t> + Holiday, data = </a:t>
            </a:r>
            <a:r>
              <a:rPr lang="en-US" dirty="0" err="1"/>
              <a:t>train_homeaudio</a:t>
            </a:r>
            <a:r>
              <a:rPr lang="en-US" dirty="0"/>
              <a:t>)</a:t>
            </a:r>
          </a:p>
        </p:txBody>
      </p:sp>
      <p:sp>
        <p:nvSpPr>
          <p:cNvPr id="2" name="TextBox 1">
            <a:extLst>
              <a:ext uri="{FF2B5EF4-FFF2-40B4-BE49-F238E27FC236}">
                <a16:creationId xmlns:a16="http://schemas.microsoft.com/office/drawing/2014/main" id="{9C1F8B92-1462-4319-A2D3-777FB35111D8}"/>
              </a:ext>
            </a:extLst>
          </p:cNvPr>
          <p:cNvSpPr txBox="1"/>
          <p:nvPr/>
        </p:nvSpPr>
        <p:spPr>
          <a:xfrm>
            <a:off x="8848164" y="2282044"/>
            <a:ext cx="3065035" cy="369332"/>
          </a:xfrm>
          <a:prstGeom prst="rect">
            <a:avLst/>
          </a:prstGeom>
          <a:noFill/>
        </p:spPr>
        <p:txBody>
          <a:bodyPr wrap="square" rtlCol="0">
            <a:spAutoFit/>
          </a:bodyPr>
          <a:lstStyle/>
          <a:p>
            <a:r>
              <a:rPr lang="en-US" dirty="0">
                <a:solidFill>
                  <a:srgbClr val="FF0000"/>
                </a:solidFill>
              </a:rPr>
              <a:t>Paste Images from Tableau</a:t>
            </a:r>
          </a:p>
        </p:txBody>
      </p:sp>
    </p:spTree>
    <p:extLst>
      <p:ext uri="{BB962C8B-B14F-4D97-AF65-F5344CB8AC3E}">
        <p14:creationId xmlns:p14="http://schemas.microsoft.com/office/powerpoint/2010/main" val="1518809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A24D93-A48D-438B-9E83-DAB699058707}"/>
              </a:ext>
            </a:extLst>
          </p:cNvPr>
          <p:cNvSpPr>
            <a:spLocks noGrp="1"/>
          </p:cNvSpPr>
          <p:nvPr>
            <p:ph type="title"/>
          </p:nvPr>
        </p:nvSpPr>
        <p:spPr>
          <a:xfrm>
            <a:off x="1905004" y="0"/>
            <a:ext cx="9973235" cy="1004047"/>
          </a:xfrm>
        </p:spPr>
        <p:txBody>
          <a:bodyPr/>
          <a:lstStyle/>
          <a:p>
            <a:r>
              <a:rPr lang="en-IN" b="1" dirty="0">
                <a:solidFill>
                  <a:schemeClr val="tx1">
                    <a:lumMod val="95000"/>
                    <a:lumOff val="5000"/>
                  </a:schemeClr>
                </a:solidFill>
              </a:rPr>
              <a:t>MLR – Game</a:t>
            </a:r>
          </a:p>
        </p:txBody>
      </p:sp>
      <p:sp>
        <p:nvSpPr>
          <p:cNvPr id="5" name="Rectangle 4">
            <a:extLst>
              <a:ext uri="{FF2B5EF4-FFF2-40B4-BE49-F238E27FC236}">
                <a16:creationId xmlns:a16="http://schemas.microsoft.com/office/drawing/2014/main" id="{7A2CEE6E-49C7-4D8A-9B77-1B5335F5CC8D}"/>
              </a:ext>
            </a:extLst>
          </p:cNvPr>
          <p:cNvSpPr/>
          <p:nvPr/>
        </p:nvSpPr>
        <p:spPr>
          <a:xfrm>
            <a:off x="1837765" y="1066789"/>
            <a:ext cx="10273553" cy="79787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TextBox 6">
            <a:extLst>
              <a:ext uri="{FF2B5EF4-FFF2-40B4-BE49-F238E27FC236}">
                <a16:creationId xmlns:a16="http://schemas.microsoft.com/office/drawing/2014/main" id="{497F3A27-9210-484A-8F03-38BD6E6031B0}"/>
              </a:ext>
            </a:extLst>
          </p:cNvPr>
          <p:cNvSpPr txBox="1"/>
          <p:nvPr/>
        </p:nvSpPr>
        <p:spPr>
          <a:xfrm>
            <a:off x="1927412" y="1111613"/>
            <a:ext cx="10264588" cy="646331"/>
          </a:xfrm>
          <a:prstGeom prst="rect">
            <a:avLst/>
          </a:prstGeom>
          <a:noFill/>
        </p:spPr>
        <p:txBody>
          <a:bodyPr wrap="square" rtlCol="0">
            <a:spAutoFit/>
          </a:bodyPr>
          <a:lstStyle/>
          <a:p>
            <a:r>
              <a:rPr lang="en-US" dirty="0"/>
              <a:t>fit_game_3 = </a:t>
            </a:r>
            <a:r>
              <a:rPr lang="en-US" dirty="0" err="1"/>
              <a:t>lm</a:t>
            </a:r>
            <a:r>
              <a:rPr lang="en-US" dirty="0"/>
              <a:t>(</a:t>
            </a:r>
            <a:r>
              <a:rPr lang="en-US" dirty="0" err="1"/>
              <a:t>gmv</a:t>
            </a:r>
            <a:r>
              <a:rPr lang="en-US" dirty="0"/>
              <a:t> ~ </a:t>
            </a:r>
            <a:r>
              <a:rPr lang="en-US" dirty="0" err="1"/>
              <a:t>product_mrp</a:t>
            </a:r>
            <a:r>
              <a:rPr lang="en-US" dirty="0"/>
              <a:t> + units + </a:t>
            </a:r>
            <a:r>
              <a:rPr lang="en-US" dirty="0" err="1"/>
              <a:t>Premium_Product</a:t>
            </a:r>
            <a:r>
              <a:rPr lang="en-US" dirty="0"/>
              <a:t> + Discount  + </a:t>
            </a:r>
            <a:r>
              <a:rPr lang="en-US" dirty="0" err="1"/>
              <a:t>TV_Investment</a:t>
            </a:r>
            <a:r>
              <a:rPr lang="en-US" dirty="0"/>
              <a:t> + </a:t>
            </a:r>
            <a:r>
              <a:rPr lang="en-US" dirty="0" err="1"/>
              <a:t>Sponsorship_Investment</a:t>
            </a:r>
            <a:r>
              <a:rPr lang="en-US" dirty="0"/>
              <a:t> + </a:t>
            </a:r>
            <a:r>
              <a:rPr lang="en-US" dirty="0" err="1"/>
              <a:t>Digital_Investment</a:t>
            </a:r>
            <a:r>
              <a:rPr lang="en-US" dirty="0"/>
              <a:t> +</a:t>
            </a:r>
            <a:r>
              <a:rPr lang="en-US" dirty="0" err="1"/>
              <a:t>Online_Marketing_Investment</a:t>
            </a:r>
            <a:r>
              <a:rPr lang="en-US" dirty="0"/>
              <a:t> , data = </a:t>
            </a:r>
            <a:r>
              <a:rPr lang="en-US" dirty="0" err="1"/>
              <a:t>train_game</a:t>
            </a:r>
            <a:r>
              <a:rPr lang="en-US" dirty="0"/>
              <a:t>)</a:t>
            </a:r>
          </a:p>
        </p:txBody>
      </p:sp>
      <p:sp>
        <p:nvSpPr>
          <p:cNvPr id="14" name="TextBox 13">
            <a:extLst>
              <a:ext uri="{FF2B5EF4-FFF2-40B4-BE49-F238E27FC236}">
                <a16:creationId xmlns:a16="http://schemas.microsoft.com/office/drawing/2014/main" id="{BC500BB6-7820-41A4-A079-D230F58E10C4}"/>
              </a:ext>
            </a:extLst>
          </p:cNvPr>
          <p:cNvSpPr txBox="1"/>
          <p:nvPr/>
        </p:nvSpPr>
        <p:spPr>
          <a:xfrm>
            <a:off x="7037294" y="2572872"/>
            <a:ext cx="3917577" cy="261610"/>
          </a:xfrm>
          <a:prstGeom prst="rect">
            <a:avLst/>
          </a:prstGeom>
          <a:noFill/>
        </p:spPr>
        <p:txBody>
          <a:bodyPr wrap="square" rtlCol="0">
            <a:spAutoFit/>
          </a:bodyPr>
          <a:lstStyle/>
          <a:p>
            <a:r>
              <a:rPr lang="en-US" sz="1100" b="1" dirty="0"/>
              <a:t>Comparison of Actuals vs. Predicted (GMV)</a:t>
            </a:r>
          </a:p>
        </p:txBody>
      </p:sp>
      <p:sp>
        <p:nvSpPr>
          <p:cNvPr id="23" name="TextBox 22">
            <a:extLst>
              <a:ext uri="{FF2B5EF4-FFF2-40B4-BE49-F238E27FC236}">
                <a16:creationId xmlns:a16="http://schemas.microsoft.com/office/drawing/2014/main" id="{000FE36C-7219-4B60-A443-B73139CF3815}"/>
              </a:ext>
            </a:extLst>
          </p:cNvPr>
          <p:cNvSpPr txBox="1"/>
          <p:nvPr/>
        </p:nvSpPr>
        <p:spPr>
          <a:xfrm>
            <a:off x="277906" y="2303929"/>
            <a:ext cx="5154706" cy="261610"/>
          </a:xfrm>
          <a:prstGeom prst="rect">
            <a:avLst/>
          </a:prstGeom>
          <a:noFill/>
        </p:spPr>
        <p:txBody>
          <a:bodyPr wrap="square" rtlCol="0">
            <a:spAutoFit/>
          </a:bodyPr>
          <a:lstStyle/>
          <a:p>
            <a:r>
              <a:rPr lang="en-US" sz="1100" b="1" dirty="0"/>
              <a:t>Model Results:</a:t>
            </a:r>
          </a:p>
        </p:txBody>
      </p:sp>
      <p:sp>
        <p:nvSpPr>
          <p:cNvPr id="18" name="TextBox 17">
            <a:extLst>
              <a:ext uri="{FF2B5EF4-FFF2-40B4-BE49-F238E27FC236}">
                <a16:creationId xmlns:a16="http://schemas.microsoft.com/office/drawing/2014/main" id="{34BE16E4-893F-4653-9DD0-6ABE3CDECB8C}"/>
              </a:ext>
            </a:extLst>
          </p:cNvPr>
          <p:cNvSpPr txBox="1"/>
          <p:nvPr/>
        </p:nvSpPr>
        <p:spPr>
          <a:xfrm>
            <a:off x="6866964" y="5925671"/>
            <a:ext cx="2070847" cy="369332"/>
          </a:xfrm>
          <a:prstGeom prst="rect">
            <a:avLst/>
          </a:prstGeom>
          <a:noFill/>
        </p:spPr>
        <p:txBody>
          <a:bodyPr wrap="square" rtlCol="0">
            <a:spAutoFit/>
          </a:bodyPr>
          <a:lstStyle/>
          <a:p>
            <a:r>
              <a:rPr lang="en-US" dirty="0"/>
              <a:t>RMSE : 0.455</a:t>
            </a:r>
          </a:p>
        </p:txBody>
      </p:sp>
      <p:sp>
        <p:nvSpPr>
          <p:cNvPr id="16" name="TextBox 15">
            <a:extLst>
              <a:ext uri="{FF2B5EF4-FFF2-40B4-BE49-F238E27FC236}">
                <a16:creationId xmlns:a16="http://schemas.microsoft.com/office/drawing/2014/main" id="{F5601830-AA95-4394-9097-6635B3E387A8}"/>
              </a:ext>
            </a:extLst>
          </p:cNvPr>
          <p:cNvSpPr txBox="1"/>
          <p:nvPr/>
        </p:nvSpPr>
        <p:spPr>
          <a:xfrm>
            <a:off x="6858000" y="5620870"/>
            <a:ext cx="3487270" cy="369332"/>
          </a:xfrm>
          <a:prstGeom prst="rect">
            <a:avLst/>
          </a:prstGeom>
          <a:noFill/>
        </p:spPr>
        <p:txBody>
          <a:bodyPr wrap="square" rtlCol="0">
            <a:spAutoFit/>
          </a:bodyPr>
          <a:lstStyle/>
          <a:p>
            <a:r>
              <a:rPr lang="en-US" dirty="0"/>
              <a:t>Adjusted R Square: 0.79</a:t>
            </a:r>
          </a:p>
        </p:txBody>
      </p:sp>
      <p:pic>
        <p:nvPicPr>
          <p:cNvPr id="3" name="Picture 2">
            <a:extLst>
              <a:ext uri="{FF2B5EF4-FFF2-40B4-BE49-F238E27FC236}">
                <a16:creationId xmlns:a16="http://schemas.microsoft.com/office/drawing/2014/main" id="{AD1C3D9B-6019-4CF9-86D0-93BAAA150574}"/>
              </a:ext>
            </a:extLst>
          </p:cNvPr>
          <p:cNvPicPr>
            <a:picLocks noChangeAspect="1"/>
          </p:cNvPicPr>
          <p:nvPr/>
        </p:nvPicPr>
        <p:blipFill>
          <a:blip r:embed="rId2"/>
          <a:stretch>
            <a:fillRect/>
          </a:stretch>
        </p:blipFill>
        <p:spPr>
          <a:xfrm>
            <a:off x="163327" y="2556623"/>
            <a:ext cx="6569167" cy="3595877"/>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53B984BC-A19A-4DD4-A13C-2F3C928B2355}"/>
              </a:ext>
            </a:extLst>
          </p:cNvPr>
          <p:cNvPicPr>
            <a:picLocks noChangeAspect="1"/>
          </p:cNvPicPr>
          <p:nvPr/>
        </p:nvPicPr>
        <p:blipFill>
          <a:blip r:embed="rId3"/>
          <a:stretch>
            <a:fillRect/>
          </a:stretch>
        </p:blipFill>
        <p:spPr>
          <a:xfrm>
            <a:off x="7007037" y="2944345"/>
            <a:ext cx="4996703" cy="2335867"/>
          </a:xfrm>
          <a:prstGeom prst="rect">
            <a:avLst/>
          </a:prstGeom>
          <a:effectLst>
            <a:outerShdw blurRad="63500" sx="102000" sy="102000" algn="ctr" rotWithShape="0">
              <a:prstClr val="black">
                <a:alpha val="40000"/>
              </a:prstClr>
            </a:outerShdw>
          </a:effectLst>
        </p:spPr>
      </p:pic>
      <p:sp>
        <p:nvSpPr>
          <p:cNvPr id="19" name="Rectangle: Rounded Corners 18">
            <a:extLst>
              <a:ext uri="{FF2B5EF4-FFF2-40B4-BE49-F238E27FC236}">
                <a16:creationId xmlns:a16="http://schemas.microsoft.com/office/drawing/2014/main" id="{D94B2ADC-F32E-4501-BCA1-84E6FFB707BA}"/>
              </a:ext>
            </a:extLst>
          </p:cNvPr>
          <p:cNvSpPr/>
          <p:nvPr/>
        </p:nvSpPr>
        <p:spPr>
          <a:xfrm>
            <a:off x="208152" y="1102649"/>
            <a:ext cx="1449409" cy="741718"/>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4</a:t>
            </a:r>
          </a:p>
          <a:p>
            <a:pPr algn="ctr"/>
            <a:r>
              <a:rPr lang="en-US" b="1" dirty="0"/>
              <a:t>Game</a:t>
            </a:r>
          </a:p>
        </p:txBody>
      </p:sp>
    </p:spTree>
    <p:extLst>
      <p:ext uri="{BB962C8B-B14F-4D97-AF65-F5344CB8AC3E}">
        <p14:creationId xmlns:p14="http://schemas.microsoft.com/office/powerpoint/2010/main" val="411110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369C9092-377C-4074-81FA-B64EB874C9C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0" name="think-cell Folie" r:id="rId5" imgW="424" imgH="424" progId="TCLayout.ActiveDocument.1">
                  <p:embed/>
                </p:oleObj>
              </mc:Choice>
              <mc:Fallback>
                <p:oleObj name="think-cell Folie" r:id="rId5" imgW="424" imgH="424" progId="TCLayout.ActiveDocument.1">
                  <p:embed/>
                  <p:pic>
                    <p:nvPicPr>
                      <p:cNvPr id="5" name="Objekt 4" hidden="1">
                        <a:extLst>
                          <a:ext uri="{FF2B5EF4-FFF2-40B4-BE49-F238E27FC236}">
                            <a16:creationId xmlns:a16="http://schemas.microsoft.com/office/drawing/2014/main" id="{369C9092-377C-4074-81FA-B64EB874C9C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B201C13D-5D0A-467B-9978-262A335465AB}"/>
              </a:ext>
            </a:extLst>
          </p:cNvPr>
          <p:cNvSpPr/>
          <p:nvPr/>
        </p:nvSpPr>
        <p:spPr>
          <a:xfrm>
            <a:off x="0" y="3429000"/>
            <a:ext cx="6093619" cy="3429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 Placeholder 30">
            <a:extLst>
              <a:ext uri="{FF2B5EF4-FFF2-40B4-BE49-F238E27FC236}">
                <a16:creationId xmlns:a16="http://schemas.microsoft.com/office/drawing/2014/main" id="{38C8A45B-7831-4B90-A4F3-419E863AB52A}"/>
              </a:ext>
            </a:extLst>
          </p:cNvPr>
          <p:cNvSpPr txBox="1">
            <a:spLocks/>
          </p:cNvSpPr>
          <p:nvPr/>
        </p:nvSpPr>
        <p:spPr>
          <a:xfrm>
            <a:off x="3235650" y="4069705"/>
            <a:ext cx="2350169" cy="393700"/>
          </a:xfrm>
          <a:prstGeom prst="rect">
            <a:avLst/>
          </a:prstGeom>
        </p:spPr>
        <p:txBody>
          <a:bodyPr vert="horz" lIns="0" tIns="0" rIns="0" bIns="0" rtlCol="0" anchor="b">
            <a:noAutofit/>
          </a:bodyPr>
          <a:lstStyle>
            <a:lvl1pPr marL="0" indent="0" algn="l" rtl="0" eaLnBrk="1" fontAlgn="base" hangingPunct="1">
              <a:lnSpc>
                <a:spcPct val="110000"/>
              </a:lnSpc>
              <a:spcBef>
                <a:spcPts val="1200"/>
              </a:spcBef>
              <a:spcAft>
                <a:spcPct val="0"/>
              </a:spcAft>
              <a:buFont typeface="Arial" pitchFamily="34" charset="0"/>
              <a:buNone/>
              <a:defRPr lang="en-US" sz="1600" b="1" i="0" kern="1200" cap="all" baseline="0" dirty="0">
                <a:solidFill>
                  <a:schemeClr val="tx1"/>
                </a:solidFill>
                <a:latin typeface="Graphik" panose="020B0503030202060203" pitchFamily="34" charset="77"/>
                <a:ea typeface="Roboto" panose="02000000000000000000" pitchFamily="2" charset="0"/>
                <a:cs typeface="Arial" panose="020B0604020202020204" pitchFamily="34" charset="0"/>
              </a:defRPr>
            </a:lvl1pPr>
            <a:lvl2pPr marL="216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2pPr>
            <a:lvl3pPr marL="432000" indent="-216000" algn="l" rtl="0" eaLnBrk="1" fontAlgn="base" hangingPunct="1">
              <a:lnSpc>
                <a:spcPct val="110000"/>
              </a:lnSpc>
              <a:spcBef>
                <a:spcPts val="800"/>
              </a:spcBef>
              <a:spcAft>
                <a:spcPct val="0"/>
              </a:spcAft>
              <a:buFont typeface="Arial" pitchFamily="34" charset="0"/>
              <a:buChar char="‒"/>
              <a:tabLst/>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3pPr>
            <a:lvl4pPr marL="612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4pPr>
            <a:lvl5pPr marL="864000" indent="-216000" algn="l" rtl="0" eaLnBrk="1" fontAlgn="base" hangingPunct="1">
              <a:lnSpc>
                <a:spcPct val="110000"/>
              </a:lnSpc>
              <a:spcBef>
                <a:spcPts val="800"/>
              </a:spcBef>
              <a:spcAft>
                <a:spcPct val="0"/>
              </a:spcAft>
              <a:buFont typeface="Arial" pitchFamily="34" charset="0"/>
              <a:buChar char="‒"/>
              <a:defRPr sz="1800" b="0" i="0" kern="1200">
                <a:solidFill>
                  <a:schemeClr val="tx1"/>
                </a:solidFill>
                <a:latin typeface="Graphik Regular" panose="020B0503030202060203" pitchFamily="34" charset="77"/>
                <a:ea typeface="Roboto" panose="02000000000000000000" pitchFamily="2" charset="0"/>
                <a:cs typeface="Arial" panose="020B0604020202020204" pitchFamily="34" charset="0"/>
              </a:defRPr>
            </a:lvl5pPr>
            <a:lvl6pPr marL="3351933"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376"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819"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261" indent="-304723" algn="l" defTabSz="1218885"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lvl="0">
              <a:defRPr/>
            </a:pPr>
            <a:endParaRPr lang="en-US" dirty="0">
              <a:solidFill>
                <a:schemeClr val="bg1"/>
              </a:solidFill>
            </a:endParaRPr>
          </a:p>
        </p:txBody>
      </p:sp>
      <p:sp>
        <p:nvSpPr>
          <p:cNvPr id="15" name="Text Placeholder 10">
            <a:extLst>
              <a:ext uri="{FF2B5EF4-FFF2-40B4-BE49-F238E27FC236}">
                <a16:creationId xmlns:a16="http://schemas.microsoft.com/office/drawing/2014/main" id="{588BF720-5532-499B-8A06-EEF648C5FA45}"/>
              </a:ext>
            </a:extLst>
          </p:cNvPr>
          <p:cNvSpPr txBox="1">
            <a:spLocks/>
          </p:cNvSpPr>
          <p:nvPr/>
        </p:nvSpPr>
        <p:spPr>
          <a:xfrm>
            <a:off x="334964" y="323851"/>
            <a:ext cx="5625162" cy="1047749"/>
          </a:xfrm>
          <a:prstGeom prst="rect">
            <a:avLst/>
          </a:prstGeom>
        </p:spPr>
        <p:txBody>
          <a:bodyPr/>
          <a:lstStyle>
            <a:lvl1pPr marL="0" indent="0" algn="l" defTabSz="1734634" rtl="0" eaLnBrk="1" latinLnBrk="0" hangingPunct="1">
              <a:lnSpc>
                <a:spcPct val="90000"/>
              </a:lnSpc>
              <a:spcBef>
                <a:spcPts val="800"/>
              </a:spcBef>
              <a:buFont typeface="Arial" charset="0"/>
              <a:buNone/>
              <a:defRPr sz="4000" b="1" i="0" kern="1200" cap="none" baseline="0">
                <a:solidFill>
                  <a:schemeClr val="tx1"/>
                </a:solidFill>
                <a:latin typeface="+mn-lt"/>
                <a:ea typeface="Arial Black" charset="0"/>
                <a:cs typeface="Arial Black" charset="0"/>
              </a:defRPr>
            </a:lvl1pPr>
            <a:lvl2pPr marL="182875"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2pPr>
            <a:lvl3pPr marL="365751" indent="-182875" algn="l" defTabSz="1734634" rtl="0" eaLnBrk="1" latinLnBrk="0" hangingPunct="1">
              <a:lnSpc>
                <a:spcPct val="90000"/>
              </a:lnSpc>
              <a:spcBef>
                <a:spcPts val="800"/>
              </a:spcBef>
              <a:buFont typeface="Arial" charset="0"/>
              <a:buChar char="•"/>
              <a:defRPr sz="1800" b="1" i="0" kern="1200" cap="none" baseline="0">
                <a:solidFill>
                  <a:schemeClr val="tx1"/>
                </a:solidFill>
                <a:latin typeface="+mn-lt"/>
                <a:ea typeface="Arial Black" charset="0"/>
                <a:cs typeface="Arial Black" charset="0"/>
              </a:defRPr>
            </a:lvl3pPr>
            <a:lvl4pPr marL="0" indent="0" algn="l" defTabSz="1734634" rtl="0" eaLnBrk="1" latinLnBrk="0" hangingPunct="1">
              <a:lnSpc>
                <a:spcPct val="90000"/>
              </a:lnSpc>
              <a:spcBef>
                <a:spcPts val="800"/>
              </a:spcBef>
              <a:buFont typeface="Arial" charset="0"/>
              <a:buNone/>
              <a:defRPr sz="1800" b="0" i="0" kern="1200" cap="none" baseline="0">
                <a:solidFill>
                  <a:schemeClr val="tx2"/>
                </a:solidFill>
                <a:latin typeface="+mn-lt"/>
                <a:ea typeface="Arial Black" charset="0"/>
                <a:cs typeface="Arial Black" charset="0"/>
              </a:defRPr>
            </a:lvl4pPr>
            <a:lvl5pPr marL="182875" indent="-182875" algn="l" defTabSz="1734634" rtl="0" eaLnBrk="1" latinLnBrk="0" hangingPunct="1">
              <a:lnSpc>
                <a:spcPct val="90000"/>
              </a:lnSpc>
              <a:spcBef>
                <a:spcPts val="800"/>
              </a:spcBef>
              <a:buFont typeface="Arial" charset="0"/>
              <a:buChar char="•"/>
              <a:defRPr sz="1800" b="0" i="0" kern="1200" cap="none" baseline="0">
                <a:solidFill>
                  <a:schemeClr val="tx2"/>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pPr fontAlgn="base">
              <a:lnSpc>
                <a:spcPct val="80000"/>
              </a:lnSpc>
              <a:spcAft>
                <a:spcPct val="0"/>
              </a:spcAft>
              <a:defRPr/>
            </a:pPr>
            <a:endParaRPr lang="en-US" dirty="0">
              <a:solidFill>
                <a:srgbClr val="000000"/>
              </a:solidFill>
              <a:latin typeface="Graphik Black" panose="020B0503030202060203" pitchFamily="34" charset="77"/>
              <a:cs typeface="Arial" panose="020B0604020202020204" pitchFamily="34" charset="0"/>
            </a:endParaRPr>
          </a:p>
        </p:txBody>
      </p:sp>
      <p:sp>
        <p:nvSpPr>
          <p:cNvPr id="16" name="Text Placeholder 6">
            <a:extLst>
              <a:ext uri="{FF2B5EF4-FFF2-40B4-BE49-F238E27FC236}">
                <a16:creationId xmlns:a16="http://schemas.microsoft.com/office/drawing/2014/main" id="{B31B18A1-B5A5-438E-9B5A-101838CCA248}"/>
              </a:ext>
            </a:extLst>
          </p:cNvPr>
          <p:cNvSpPr txBox="1">
            <a:spLocks/>
          </p:cNvSpPr>
          <p:nvPr/>
        </p:nvSpPr>
        <p:spPr>
          <a:xfrm>
            <a:off x="284341" y="3639503"/>
            <a:ext cx="2695722" cy="990600"/>
          </a:xfrm>
          <a:prstGeom prst="rect">
            <a:avLst/>
          </a:prstGeom>
        </p:spPr>
        <p:txBody>
          <a:bodyPr vert="horz" lIns="0" tIns="0" rIns="0" bIns="0" rtlCol="0">
            <a:noAutofit/>
          </a:bodyPr>
          <a:lstStyle>
            <a:lvl1pPr marL="0" indent="0" algn="l" defTabSz="1734634" rtl="0" eaLnBrk="1" latinLnBrk="0" hangingPunct="1">
              <a:lnSpc>
                <a:spcPct val="80000"/>
              </a:lnSpc>
              <a:spcBef>
                <a:spcPts val="600"/>
              </a:spcBef>
              <a:buFont typeface="Arial" charset="0"/>
              <a:buNone/>
              <a:defRPr lang="en-US" sz="2000" b="0" i="0" kern="1200" cap="all" baseline="0" dirty="0" smtClean="0">
                <a:solidFill>
                  <a:schemeClr val="accent2"/>
                </a:solidFill>
                <a:latin typeface="+mj-lt"/>
                <a:ea typeface="Arial Black" charset="0"/>
                <a:cs typeface="Arial Black" charset="0"/>
              </a:defRPr>
            </a:lvl1pPr>
            <a:lvl2pPr marL="182563" indent="-182563" algn="l" defTabSz="1734634" rtl="0" eaLnBrk="1" latinLnBrk="0" hangingPunct="1">
              <a:lnSpc>
                <a:spcPct val="100000"/>
              </a:lnSpc>
              <a:spcBef>
                <a:spcPts val="600"/>
              </a:spcBef>
              <a:buFont typeface="Arial" panose="020B0604020202020204" pitchFamily="34" charset="0"/>
              <a:buChar char="•"/>
              <a:defRPr lang="en-US" sz="1800" b="0" i="0" kern="1200" cap="none" baseline="0" dirty="0" smtClean="0">
                <a:solidFill>
                  <a:schemeClr val="tx1"/>
                </a:solidFill>
                <a:latin typeface="+mn-lt"/>
                <a:ea typeface="Arial Black" charset="0"/>
                <a:cs typeface="Arial Black" charset="0"/>
              </a:defRPr>
            </a:lvl2pPr>
            <a:lvl3pPr marL="361950" indent="-182563" algn="l" defTabSz="1734634" rtl="0" eaLnBrk="1" latinLnBrk="0" hangingPunct="1">
              <a:lnSpc>
                <a:spcPct val="100000"/>
              </a:lnSpc>
              <a:spcBef>
                <a:spcPts val="600"/>
              </a:spcBef>
              <a:buFont typeface="Symbol" panose="05050102010706020507" pitchFamily="18" charset="2"/>
              <a:buChar char="-"/>
              <a:defRPr lang="en-US" sz="1800" b="0" i="0" kern="1200" cap="none" baseline="0" dirty="0" smtClean="0">
                <a:solidFill>
                  <a:schemeClr val="tx1"/>
                </a:solidFill>
                <a:latin typeface="+mn-lt"/>
                <a:ea typeface="Arial Black" charset="0"/>
                <a:cs typeface="Arial Black" charset="0"/>
              </a:defRPr>
            </a:lvl3pPr>
            <a:lvl4pPr marL="536575" indent="-182563" algn="l" defTabSz="1734634" rtl="0" eaLnBrk="1" latinLnBrk="0" hangingPunct="1">
              <a:lnSpc>
                <a:spcPct val="100000"/>
              </a:lnSpc>
              <a:spcBef>
                <a:spcPts val="600"/>
              </a:spcBef>
              <a:buFont typeface="Arial" panose="020B0604020202020204" pitchFamily="34" charset="0"/>
              <a:buChar char="•"/>
              <a:defRPr lang="en-US" sz="1800" b="0" i="0" kern="1200" cap="none" baseline="0" dirty="0" smtClean="0">
                <a:solidFill>
                  <a:schemeClr val="tx1"/>
                </a:solidFill>
                <a:latin typeface="+mn-lt"/>
                <a:ea typeface="Arial Black" charset="0"/>
                <a:cs typeface="Arial Black" charset="0"/>
              </a:defRPr>
            </a:lvl4pPr>
            <a:lvl5pPr marL="717550" indent="-182563" algn="l" defTabSz="1734634" rtl="0" eaLnBrk="1" latinLnBrk="0" hangingPunct="1">
              <a:lnSpc>
                <a:spcPct val="100000"/>
              </a:lnSpc>
              <a:spcBef>
                <a:spcPts val="600"/>
              </a:spcBef>
              <a:buFont typeface="Symbol" panose="05050102010706020507" pitchFamily="18" charset="2"/>
              <a:buChar char="-"/>
              <a:defRPr lang="en-US" sz="1800" b="0" i="0" kern="1200" cap="none" baseline="0" dirty="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endParaRPr lang="en-IN" sz="2000" dirty="0">
              <a:latin typeface="+mn-lt"/>
            </a:endParaRPr>
          </a:p>
        </p:txBody>
      </p:sp>
      <p:sp>
        <p:nvSpPr>
          <p:cNvPr id="3" name="Titel 2">
            <a:extLst>
              <a:ext uri="{FF2B5EF4-FFF2-40B4-BE49-F238E27FC236}">
                <a16:creationId xmlns:a16="http://schemas.microsoft.com/office/drawing/2014/main" id="{5A83B3BA-D9E0-41A5-9099-74CD16525970}"/>
              </a:ext>
            </a:extLst>
          </p:cNvPr>
          <p:cNvSpPr>
            <a:spLocks noGrp="1"/>
          </p:cNvSpPr>
          <p:nvPr>
            <p:ph type="title"/>
          </p:nvPr>
        </p:nvSpPr>
        <p:spPr>
          <a:xfrm>
            <a:off x="234228" y="1371600"/>
            <a:ext cx="5625162" cy="705803"/>
          </a:xfrm>
        </p:spPr>
        <p:txBody>
          <a:bodyPr vert="horz">
            <a:normAutofit/>
          </a:bodyPr>
          <a:lstStyle/>
          <a:p>
            <a:r>
              <a:rPr lang="en-US" b="1" dirty="0"/>
              <a:t>Problem Statement</a:t>
            </a:r>
            <a:endParaRPr lang="de-DE" b="1" dirty="0"/>
          </a:p>
        </p:txBody>
      </p:sp>
      <p:pic>
        <p:nvPicPr>
          <p:cNvPr id="4" name="Picture 3" descr="A picture containing text&#10;&#10;Description automatically generated">
            <a:extLst>
              <a:ext uri="{FF2B5EF4-FFF2-40B4-BE49-F238E27FC236}">
                <a16:creationId xmlns:a16="http://schemas.microsoft.com/office/drawing/2014/main" id="{236F09F9-91CF-450A-AB75-A3C6BABC40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0273" y="917481"/>
            <a:ext cx="6096987" cy="4703390"/>
          </a:xfrm>
          <a:prstGeom prst="rect">
            <a:avLst/>
          </a:prstGeom>
        </p:spPr>
      </p:pic>
      <p:sp>
        <p:nvSpPr>
          <p:cNvPr id="6" name="TextBox 5">
            <a:extLst>
              <a:ext uri="{FF2B5EF4-FFF2-40B4-BE49-F238E27FC236}">
                <a16:creationId xmlns:a16="http://schemas.microsoft.com/office/drawing/2014/main" id="{6A874313-767E-4F4A-8BE0-25F0C71DF70F}"/>
              </a:ext>
            </a:extLst>
          </p:cNvPr>
          <p:cNvSpPr txBox="1"/>
          <p:nvPr/>
        </p:nvSpPr>
        <p:spPr>
          <a:xfrm>
            <a:off x="234228" y="2248506"/>
            <a:ext cx="6019538" cy="1200329"/>
          </a:xfrm>
          <a:prstGeom prst="rect">
            <a:avLst/>
          </a:prstGeom>
          <a:noFill/>
        </p:spPr>
        <p:txBody>
          <a:bodyPr wrap="square" rtlCol="0">
            <a:spAutoFit/>
          </a:bodyPr>
          <a:lstStyle/>
          <a:p>
            <a:r>
              <a:rPr lang="en-US" sz="1800" dirty="0">
                <a:effectLst/>
              </a:rPr>
              <a:t>Develop a market mix model for Eleckart for top sub-categories to observe the impact of different marketing levers over the last year</a:t>
            </a:r>
          </a:p>
          <a:p>
            <a:endParaRPr lang="en-US" dirty="0"/>
          </a:p>
        </p:txBody>
      </p:sp>
      <p:sp>
        <p:nvSpPr>
          <p:cNvPr id="13" name="Text Placeholder 6">
            <a:extLst>
              <a:ext uri="{FF2B5EF4-FFF2-40B4-BE49-F238E27FC236}">
                <a16:creationId xmlns:a16="http://schemas.microsoft.com/office/drawing/2014/main" id="{048BAEFF-C948-4542-9851-332ABD9F5F7F}"/>
              </a:ext>
            </a:extLst>
          </p:cNvPr>
          <p:cNvSpPr txBox="1">
            <a:spLocks/>
          </p:cNvSpPr>
          <p:nvPr/>
        </p:nvSpPr>
        <p:spPr>
          <a:xfrm>
            <a:off x="334964" y="3639503"/>
            <a:ext cx="5625162" cy="990600"/>
          </a:xfrm>
          <a:prstGeom prst="rect">
            <a:avLst/>
          </a:prstGeom>
        </p:spPr>
        <p:txBody>
          <a:bodyPr vert="horz" lIns="0" tIns="0" rIns="0" bIns="0" rtlCol="0">
            <a:noAutofit/>
          </a:bodyPr>
          <a:lstStyle>
            <a:lvl1pPr marL="0" indent="0" algn="l" defTabSz="1734634" rtl="0" eaLnBrk="1" latinLnBrk="0" hangingPunct="1">
              <a:lnSpc>
                <a:spcPct val="80000"/>
              </a:lnSpc>
              <a:spcBef>
                <a:spcPts val="600"/>
              </a:spcBef>
              <a:buFont typeface="Arial" charset="0"/>
              <a:buNone/>
              <a:defRPr lang="en-US" sz="2000" b="0" i="0" kern="1200" cap="all" baseline="0" dirty="0" smtClean="0">
                <a:solidFill>
                  <a:schemeClr val="accent2"/>
                </a:solidFill>
                <a:latin typeface="+mj-lt"/>
                <a:ea typeface="Arial Black" charset="0"/>
                <a:cs typeface="Arial Black" charset="0"/>
              </a:defRPr>
            </a:lvl1pPr>
            <a:lvl2pPr marL="182563" indent="-182563" algn="l" defTabSz="1734634" rtl="0" eaLnBrk="1" latinLnBrk="0" hangingPunct="1">
              <a:lnSpc>
                <a:spcPct val="100000"/>
              </a:lnSpc>
              <a:spcBef>
                <a:spcPts val="600"/>
              </a:spcBef>
              <a:buFont typeface="Arial" panose="020B0604020202020204" pitchFamily="34" charset="0"/>
              <a:buChar char="•"/>
              <a:defRPr lang="en-US" sz="1800" b="0" i="0" kern="1200" cap="none" baseline="0" dirty="0" smtClean="0">
                <a:solidFill>
                  <a:schemeClr val="tx1"/>
                </a:solidFill>
                <a:latin typeface="+mn-lt"/>
                <a:ea typeface="Arial Black" charset="0"/>
                <a:cs typeface="Arial Black" charset="0"/>
              </a:defRPr>
            </a:lvl2pPr>
            <a:lvl3pPr marL="361950" indent="-182563" algn="l" defTabSz="1734634" rtl="0" eaLnBrk="1" latinLnBrk="0" hangingPunct="1">
              <a:lnSpc>
                <a:spcPct val="100000"/>
              </a:lnSpc>
              <a:spcBef>
                <a:spcPts val="600"/>
              </a:spcBef>
              <a:buFont typeface="Symbol" panose="05050102010706020507" pitchFamily="18" charset="2"/>
              <a:buChar char="-"/>
              <a:defRPr lang="en-US" sz="1800" b="0" i="0" kern="1200" cap="none" baseline="0" dirty="0" smtClean="0">
                <a:solidFill>
                  <a:schemeClr val="tx1"/>
                </a:solidFill>
                <a:latin typeface="+mn-lt"/>
                <a:ea typeface="Arial Black" charset="0"/>
                <a:cs typeface="Arial Black" charset="0"/>
              </a:defRPr>
            </a:lvl3pPr>
            <a:lvl4pPr marL="536575" indent="-182563" algn="l" defTabSz="1734634" rtl="0" eaLnBrk="1" latinLnBrk="0" hangingPunct="1">
              <a:lnSpc>
                <a:spcPct val="100000"/>
              </a:lnSpc>
              <a:spcBef>
                <a:spcPts val="600"/>
              </a:spcBef>
              <a:buFont typeface="Arial" panose="020B0604020202020204" pitchFamily="34" charset="0"/>
              <a:buChar char="•"/>
              <a:defRPr lang="en-US" sz="1800" b="0" i="0" kern="1200" cap="none" baseline="0" dirty="0" smtClean="0">
                <a:solidFill>
                  <a:schemeClr val="tx1"/>
                </a:solidFill>
                <a:latin typeface="+mn-lt"/>
                <a:ea typeface="Arial Black" charset="0"/>
                <a:cs typeface="Arial Black" charset="0"/>
              </a:defRPr>
            </a:lvl4pPr>
            <a:lvl5pPr marL="717550" indent="-182563" algn="l" defTabSz="1734634" rtl="0" eaLnBrk="1" latinLnBrk="0" hangingPunct="1">
              <a:lnSpc>
                <a:spcPct val="100000"/>
              </a:lnSpc>
              <a:spcBef>
                <a:spcPts val="600"/>
              </a:spcBef>
              <a:buFont typeface="Symbol" panose="05050102010706020507" pitchFamily="18" charset="2"/>
              <a:buChar char="-"/>
              <a:defRPr lang="en-US" sz="1800" b="0" i="0" kern="1200" cap="none" baseline="0" dirty="0">
                <a:solidFill>
                  <a:schemeClr val="tx1"/>
                </a:solidFill>
                <a:latin typeface="+mn-lt"/>
                <a:ea typeface="Arial Black" charset="0"/>
                <a:cs typeface="Arial Black" charset="0"/>
              </a:defRPr>
            </a:lvl5pPr>
            <a:lvl6pPr marL="365751" indent="-182875" algn="l" defTabSz="1734634" rtl="0" eaLnBrk="1" latinLnBrk="0" hangingPunct="1">
              <a:lnSpc>
                <a:spcPct val="90000"/>
              </a:lnSpc>
              <a:spcBef>
                <a:spcPts val="800"/>
              </a:spcBef>
              <a:buFont typeface="Arial" charset="0"/>
              <a:buChar char="•"/>
              <a:defRPr sz="2133" b="1" i="0" kern="1200" cap="none" baseline="0">
                <a:solidFill>
                  <a:schemeClr val="tx2"/>
                </a:solidFill>
                <a:latin typeface="Arial Bold" charset="0"/>
                <a:ea typeface="Arial Bold" charset="0"/>
                <a:cs typeface="Arial Bold" charset="0"/>
              </a:defRPr>
            </a:lvl6pPr>
            <a:lvl7pPr marL="0" indent="0" algn="l" defTabSz="1734634" rtl="0" eaLnBrk="1" latinLnBrk="0" hangingPunct="1">
              <a:lnSpc>
                <a:spcPct val="90000"/>
              </a:lnSpc>
              <a:spcBef>
                <a:spcPts val="800"/>
              </a:spcBef>
              <a:buFont typeface="Arial" charset="0"/>
              <a:buNone/>
              <a:defRPr sz="1867" b="1" i="0" kern="1200" cap="none" baseline="0">
                <a:solidFill>
                  <a:schemeClr val="tx1"/>
                </a:solidFill>
                <a:latin typeface="Arial Bold" charset="0"/>
                <a:ea typeface="Arial Bold" charset="0"/>
                <a:cs typeface="Arial Bold" charset="0"/>
              </a:defRPr>
            </a:lvl7pPr>
            <a:lvl8pPr marL="182875"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old" charset="0"/>
                <a:cs typeface="Arial Bold" charset="0"/>
              </a:defRPr>
            </a:lvl8pPr>
            <a:lvl9pPr marL="365751" indent="-182875" algn="l" defTabSz="1734634" rtl="0" eaLnBrk="1" latinLnBrk="0" hangingPunct="1">
              <a:lnSpc>
                <a:spcPct val="90000"/>
              </a:lnSpc>
              <a:spcBef>
                <a:spcPts val="800"/>
              </a:spcBef>
              <a:buFont typeface="Arial" charset="0"/>
              <a:buChar char="•"/>
              <a:defRPr sz="1867" b="1" i="0" kern="1200" cap="none" baseline="0">
                <a:solidFill>
                  <a:schemeClr val="tx1"/>
                </a:solidFill>
                <a:latin typeface="Arial Bold" charset="0"/>
                <a:ea typeface="Arial Black" charset="0"/>
                <a:cs typeface="Arial Black" charset="0"/>
              </a:defRPr>
            </a:lvl9pPr>
          </a:lstStyle>
          <a:p>
            <a:r>
              <a:rPr lang="en-US" b="1" cap="none" dirty="0">
                <a:solidFill>
                  <a:schemeClr val="bg1"/>
                </a:solidFill>
                <a:latin typeface="+mn-lt"/>
              </a:rPr>
              <a:t>About the Business</a:t>
            </a:r>
          </a:p>
          <a:p>
            <a:endParaRPr lang="en-US" cap="none" dirty="0">
              <a:solidFill>
                <a:schemeClr val="bg1"/>
              </a:solidFill>
            </a:endParaRPr>
          </a:p>
          <a:p>
            <a:pPr marL="0" lvl="1" indent="0">
              <a:lnSpc>
                <a:spcPct val="110000"/>
              </a:lnSpc>
              <a:buNone/>
            </a:pPr>
            <a:r>
              <a:rPr lang="en-US" sz="1400" b="1" dirty="0">
                <a:solidFill>
                  <a:schemeClr val="bg1"/>
                </a:solidFill>
                <a:effectLst/>
              </a:rPr>
              <a:t>ElecKart is an e-commerce firm based out of Ontario, Canada specializing in electronic products. Over the last one year, they had spent a significant amount of money on marketing. Occasionally, they had also offered big-ticket promotions (like the Big Billion Day). They are about to create a marketing budget for the next year, which includes spending on commercials, online campaigns, and pricing &amp; promotion strategies. The CFO feels that the money spent over the last 12 months on marketing was not sufficiently impactful, and, that they can either cut on the budget or reallocate it optimally across marketing levers to improve the revenue response.</a:t>
            </a:r>
            <a:br>
              <a:rPr lang="en-US" sz="1400" dirty="0">
                <a:solidFill>
                  <a:schemeClr val="bg1"/>
                </a:solidFill>
                <a:effectLst/>
              </a:rPr>
            </a:br>
            <a:endParaRPr lang="en-IN" sz="1400" dirty="0">
              <a:solidFill>
                <a:schemeClr val="bg1"/>
              </a:solidFill>
            </a:endParaRPr>
          </a:p>
          <a:p>
            <a:pPr marL="0" lvl="1" indent="0">
              <a:lnSpc>
                <a:spcPct val="110000"/>
              </a:lnSpc>
              <a:buNone/>
            </a:pPr>
            <a:r>
              <a:rPr lang="en-US" sz="1400" dirty="0">
                <a:solidFill>
                  <a:schemeClr val="bg1"/>
                </a:solidFill>
                <a:latin typeface="+mj-lt"/>
              </a:rPr>
              <a:t>. </a:t>
            </a:r>
          </a:p>
        </p:txBody>
      </p:sp>
    </p:spTree>
    <p:extLst>
      <p:ext uri="{BB962C8B-B14F-4D97-AF65-F5344CB8AC3E}">
        <p14:creationId xmlns:p14="http://schemas.microsoft.com/office/powerpoint/2010/main" val="1659642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466A73F-0C16-40A9-9CD1-77FC062C998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4" name="think-cell Folie" r:id="rId5" imgW="424" imgH="424" progId="TCLayout.ActiveDocument.1">
                  <p:embed/>
                </p:oleObj>
              </mc:Choice>
              <mc:Fallback>
                <p:oleObj name="think-cell Folie" r:id="rId5" imgW="424" imgH="424" progId="TCLayout.ActiveDocument.1">
                  <p:embed/>
                  <p:pic>
                    <p:nvPicPr>
                      <p:cNvPr id="5" name="Objekt 4" hidden="1">
                        <a:extLst>
                          <a:ext uri="{FF2B5EF4-FFF2-40B4-BE49-F238E27FC236}">
                            <a16:creationId xmlns:a16="http://schemas.microsoft.com/office/drawing/2014/main" id="{9466A73F-0C16-40A9-9CD1-77FC062C998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26" name="Straight Connector 10">
            <a:extLst>
              <a:ext uri="{FF2B5EF4-FFF2-40B4-BE49-F238E27FC236}">
                <a16:creationId xmlns:a16="http://schemas.microsoft.com/office/drawing/2014/main" id="{C812F773-B101-435C-AB03-E40B5385B320}"/>
              </a:ext>
            </a:extLst>
          </p:cNvPr>
          <p:cNvCxnSpPr>
            <a:cxnSpLocks/>
            <a:stCxn id="31" idx="4"/>
            <a:endCxn id="39" idx="0"/>
          </p:cNvCxnSpPr>
          <p:nvPr/>
        </p:nvCxnSpPr>
        <p:spPr>
          <a:xfrm>
            <a:off x="859728" y="3018620"/>
            <a:ext cx="0" cy="7550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44">
            <a:extLst>
              <a:ext uri="{FF2B5EF4-FFF2-40B4-BE49-F238E27FC236}">
                <a16:creationId xmlns:a16="http://schemas.microsoft.com/office/drawing/2014/main" id="{E08A03EC-F21E-4982-A9DA-C7E8036E2841}"/>
              </a:ext>
            </a:extLst>
          </p:cNvPr>
          <p:cNvCxnSpPr>
            <a:cxnSpLocks/>
            <a:stCxn id="39" idx="4"/>
          </p:cNvCxnSpPr>
          <p:nvPr/>
        </p:nvCxnSpPr>
        <p:spPr>
          <a:xfrm>
            <a:off x="859728" y="4935513"/>
            <a:ext cx="0" cy="3162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tangle 8">
            <a:extLst>
              <a:ext uri="{FF2B5EF4-FFF2-40B4-BE49-F238E27FC236}">
                <a16:creationId xmlns:a16="http://schemas.microsoft.com/office/drawing/2014/main" id="{CAF7B051-57AC-495F-83D3-56B994477EFD}"/>
              </a:ext>
            </a:extLst>
          </p:cNvPr>
          <p:cNvSpPr/>
          <p:nvPr/>
        </p:nvSpPr>
        <p:spPr>
          <a:xfrm>
            <a:off x="1721799" y="2217659"/>
            <a:ext cx="6208510" cy="10772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285750" lvl="0" indent="-285750">
              <a:buFont typeface="Arial" panose="020B0604020202020204" pitchFamily="34" charset="0"/>
              <a:buChar char="•"/>
            </a:pPr>
            <a:r>
              <a:rPr lang="en-US" sz="1400" dirty="0">
                <a:solidFill>
                  <a:schemeClr val="tx1"/>
                </a:solidFill>
              </a:rPr>
              <a:t>TV and Digital Investments have positive impact on the revenue whereas Sponsorship and Digital Investments show a negative impact</a:t>
            </a:r>
          </a:p>
          <a:p>
            <a:pPr marL="285750" lvl="0" indent="-285750">
              <a:buFont typeface="Arial" panose="020B0604020202020204" pitchFamily="34" charset="0"/>
              <a:buChar char="•"/>
            </a:pPr>
            <a:r>
              <a:rPr lang="en-US" sz="1400" dirty="0">
                <a:solidFill>
                  <a:schemeClr val="tx1"/>
                </a:solidFill>
              </a:rPr>
              <a:t>One dollar investment in TV would increase the revenue by 0.03 dollars and one dollar increase in Digital would increase the revenue by 0.01</a:t>
            </a:r>
          </a:p>
          <a:p>
            <a:pPr marL="285750" lvl="0" indent="-285750">
              <a:buFont typeface="Arial" panose="020B0604020202020204" pitchFamily="34" charset="0"/>
              <a:buChar char="•"/>
            </a:pPr>
            <a:endParaRPr lang="en-US" sz="1400" dirty="0">
              <a:solidFill>
                <a:schemeClr val="tx1"/>
              </a:solidFill>
            </a:endParaRPr>
          </a:p>
        </p:txBody>
      </p:sp>
      <p:sp>
        <p:nvSpPr>
          <p:cNvPr id="31" name="Oval 9">
            <a:extLst>
              <a:ext uri="{FF2B5EF4-FFF2-40B4-BE49-F238E27FC236}">
                <a16:creationId xmlns:a16="http://schemas.microsoft.com/office/drawing/2014/main" id="{304E424E-B9CE-4CE9-BE13-F114888650AE}"/>
              </a:ext>
            </a:extLst>
          </p:cNvPr>
          <p:cNvSpPr>
            <a:spLocks noChangeArrowheads="1"/>
          </p:cNvSpPr>
          <p:nvPr/>
        </p:nvSpPr>
        <p:spPr bwMode="auto">
          <a:xfrm>
            <a:off x="278800" y="1856764"/>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32" name="Rectangle 1">
            <a:extLst>
              <a:ext uri="{FF2B5EF4-FFF2-40B4-BE49-F238E27FC236}">
                <a16:creationId xmlns:a16="http://schemas.microsoft.com/office/drawing/2014/main" id="{4913339D-EC52-485B-8149-A7351408F6D3}"/>
              </a:ext>
            </a:extLst>
          </p:cNvPr>
          <p:cNvSpPr/>
          <p:nvPr/>
        </p:nvSpPr>
        <p:spPr>
          <a:xfrm>
            <a:off x="1592842" y="1907515"/>
            <a:ext cx="6466425" cy="169750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38" name="Rectangle 6">
            <a:extLst>
              <a:ext uri="{FF2B5EF4-FFF2-40B4-BE49-F238E27FC236}">
                <a16:creationId xmlns:a16="http://schemas.microsoft.com/office/drawing/2014/main" id="{68B5B023-1408-4595-8D92-8FCD0156BC97}"/>
              </a:ext>
            </a:extLst>
          </p:cNvPr>
          <p:cNvSpPr/>
          <p:nvPr/>
        </p:nvSpPr>
        <p:spPr>
          <a:xfrm>
            <a:off x="406676" y="4121073"/>
            <a:ext cx="906104" cy="4598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Premium Product</a:t>
            </a: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39" name="Oval 9">
            <a:extLst>
              <a:ext uri="{FF2B5EF4-FFF2-40B4-BE49-F238E27FC236}">
                <a16:creationId xmlns:a16="http://schemas.microsoft.com/office/drawing/2014/main" id="{9AFD3E23-F60D-46E9-9B31-B089B4268B6E}"/>
              </a:ext>
            </a:extLst>
          </p:cNvPr>
          <p:cNvSpPr>
            <a:spLocks noChangeArrowheads="1"/>
          </p:cNvSpPr>
          <p:nvPr/>
        </p:nvSpPr>
        <p:spPr bwMode="auto">
          <a:xfrm>
            <a:off x="278800" y="3773657"/>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0" name="Rectangle 22">
            <a:extLst>
              <a:ext uri="{FF2B5EF4-FFF2-40B4-BE49-F238E27FC236}">
                <a16:creationId xmlns:a16="http://schemas.microsoft.com/office/drawing/2014/main" id="{56C550DC-7B32-47B3-ACC6-6A470EAF3281}"/>
              </a:ext>
            </a:extLst>
          </p:cNvPr>
          <p:cNvSpPr/>
          <p:nvPr/>
        </p:nvSpPr>
        <p:spPr>
          <a:xfrm>
            <a:off x="1572842" y="3764201"/>
            <a:ext cx="6486419" cy="106035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47" name="Oval 9">
            <a:extLst>
              <a:ext uri="{FF2B5EF4-FFF2-40B4-BE49-F238E27FC236}">
                <a16:creationId xmlns:a16="http://schemas.microsoft.com/office/drawing/2014/main" id="{B72BBF84-F62A-47D8-AAE2-2B543082C41E}"/>
              </a:ext>
            </a:extLst>
          </p:cNvPr>
          <p:cNvSpPr>
            <a:spLocks noChangeArrowheads="1"/>
          </p:cNvSpPr>
          <p:nvPr/>
        </p:nvSpPr>
        <p:spPr bwMode="auto">
          <a:xfrm>
            <a:off x="350520" y="5251783"/>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8" name="Rectangle 23">
            <a:extLst>
              <a:ext uri="{FF2B5EF4-FFF2-40B4-BE49-F238E27FC236}">
                <a16:creationId xmlns:a16="http://schemas.microsoft.com/office/drawing/2014/main" id="{E4D1D425-4D69-4A58-9B03-6F144C4E714F}"/>
              </a:ext>
            </a:extLst>
          </p:cNvPr>
          <p:cNvSpPr/>
          <p:nvPr/>
        </p:nvSpPr>
        <p:spPr>
          <a:xfrm>
            <a:off x="1592842" y="5302534"/>
            <a:ext cx="6486419" cy="116955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28" name="Rectangle 27">
            <a:extLst>
              <a:ext uri="{FF2B5EF4-FFF2-40B4-BE49-F238E27FC236}">
                <a16:creationId xmlns:a16="http://schemas.microsoft.com/office/drawing/2014/main" id="{E76BC235-8812-4BD3-A839-0AE115A6085A}"/>
              </a:ext>
            </a:extLst>
          </p:cNvPr>
          <p:cNvSpPr/>
          <p:nvPr/>
        </p:nvSpPr>
        <p:spPr>
          <a:xfrm>
            <a:off x="1721450" y="926918"/>
            <a:ext cx="10273553" cy="7799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Rectangle: Rounded Corners 29">
            <a:extLst>
              <a:ext uri="{FF2B5EF4-FFF2-40B4-BE49-F238E27FC236}">
                <a16:creationId xmlns:a16="http://schemas.microsoft.com/office/drawing/2014/main" id="{476B31C9-786A-414A-A1A0-295E57849722}"/>
              </a:ext>
            </a:extLst>
          </p:cNvPr>
          <p:cNvSpPr/>
          <p:nvPr/>
        </p:nvSpPr>
        <p:spPr>
          <a:xfrm>
            <a:off x="196997" y="938905"/>
            <a:ext cx="1449409" cy="741718"/>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4  Game</a:t>
            </a:r>
          </a:p>
        </p:txBody>
      </p:sp>
      <p:sp>
        <p:nvSpPr>
          <p:cNvPr id="37" name="Title 1">
            <a:extLst>
              <a:ext uri="{FF2B5EF4-FFF2-40B4-BE49-F238E27FC236}">
                <a16:creationId xmlns:a16="http://schemas.microsoft.com/office/drawing/2014/main" id="{2C631E0E-EA07-4C80-A34D-D910E5832491}"/>
              </a:ext>
            </a:extLst>
          </p:cNvPr>
          <p:cNvSpPr>
            <a:spLocks noGrp="1"/>
          </p:cNvSpPr>
          <p:nvPr>
            <p:ph type="title"/>
          </p:nvPr>
        </p:nvSpPr>
        <p:spPr>
          <a:xfrm>
            <a:off x="2003612" y="0"/>
            <a:ext cx="9973235" cy="1004047"/>
          </a:xfrm>
        </p:spPr>
        <p:txBody>
          <a:bodyPr/>
          <a:lstStyle/>
          <a:p>
            <a:r>
              <a:rPr lang="en-IN" b="1" dirty="0">
                <a:solidFill>
                  <a:schemeClr val="tx1">
                    <a:lumMod val="95000"/>
                    <a:lumOff val="5000"/>
                  </a:schemeClr>
                </a:solidFill>
              </a:rPr>
              <a:t>Recommendation – Game</a:t>
            </a:r>
          </a:p>
        </p:txBody>
      </p:sp>
      <p:sp>
        <p:nvSpPr>
          <p:cNvPr id="45" name="Rectangle 6">
            <a:extLst>
              <a:ext uri="{FF2B5EF4-FFF2-40B4-BE49-F238E27FC236}">
                <a16:creationId xmlns:a16="http://schemas.microsoft.com/office/drawing/2014/main" id="{F3BDD595-EE28-4A4E-9BEA-EF129C851449}"/>
              </a:ext>
            </a:extLst>
          </p:cNvPr>
          <p:cNvSpPr/>
          <p:nvPr/>
        </p:nvSpPr>
        <p:spPr>
          <a:xfrm>
            <a:off x="356534" y="2282044"/>
            <a:ext cx="1084122" cy="2228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Investment</a:t>
            </a: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53" name="Rectangle 6">
            <a:extLst>
              <a:ext uri="{FF2B5EF4-FFF2-40B4-BE49-F238E27FC236}">
                <a16:creationId xmlns:a16="http://schemas.microsoft.com/office/drawing/2014/main" id="{E84CE31E-DBB8-4139-8DA2-E97F9F2ADA55}"/>
              </a:ext>
            </a:extLst>
          </p:cNvPr>
          <p:cNvSpPr/>
          <p:nvPr/>
        </p:nvSpPr>
        <p:spPr>
          <a:xfrm>
            <a:off x="443226" y="5455447"/>
            <a:ext cx="956949" cy="7386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ctr" defTabSz="914400" rtl="0" eaLnBrk="1" fontAlgn="auto" latinLnBrk="0" hangingPunct="1">
              <a:lnSpc>
                <a:spcPct val="110000"/>
              </a:lnSpc>
              <a:spcBef>
                <a:spcPts val="0"/>
              </a:spcBef>
              <a:spcAft>
                <a:spcPts val="0"/>
              </a:spcAft>
              <a:buClrTx/>
              <a:buSzTx/>
              <a:buFontTx/>
              <a:buNone/>
              <a:tabLst/>
              <a:defRPr/>
            </a:pPr>
            <a:r>
              <a:rPr lang="en-US" sz="1500" dirty="0">
                <a:solidFill>
                  <a:schemeClr val="accent2"/>
                </a:solidFill>
                <a:latin typeface="Graphik Black" panose="020B0A03030202060203" pitchFamily="34" charset="0"/>
              </a:rPr>
              <a:t>Price</a:t>
            </a:r>
          </a:p>
          <a:p>
            <a:pPr marL="0" marR="0" lvl="1" indent="0" algn="ctr" defTabSz="914400" rtl="0" eaLnBrk="1" fontAlgn="auto" latinLnBrk="0" hangingPunct="1">
              <a:lnSpc>
                <a:spcPct val="110000"/>
              </a:lnSpc>
              <a:spcBef>
                <a:spcPts val="0"/>
              </a:spcBef>
              <a:spcAft>
                <a:spcPts val="0"/>
              </a:spcAft>
              <a:buClrTx/>
              <a:buSzTx/>
              <a:buFontTx/>
              <a:buNone/>
              <a:tabLst/>
              <a:defRPr/>
            </a:pPr>
            <a:r>
              <a:rPr lang="en-US" sz="1500" dirty="0">
                <a:solidFill>
                  <a:schemeClr val="accent2"/>
                </a:solidFill>
                <a:latin typeface="Graphik Black" panose="020B0A03030202060203" pitchFamily="34" charset="0"/>
              </a:rPr>
              <a:t>&amp;</a:t>
            </a:r>
          </a:p>
          <a:p>
            <a:pPr lvl="0"/>
            <a:r>
              <a:rPr lang="en-US" sz="1500" dirty="0">
                <a:solidFill>
                  <a:schemeClr val="accent2"/>
                </a:solidFill>
                <a:latin typeface="Graphik Black" panose="020B0A03030202060203" pitchFamily="34" charset="0"/>
              </a:rPr>
              <a:t>Discounts</a:t>
            </a:r>
          </a:p>
        </p:txBody>
      </p:sp>
      <p:sp>
        <p:nvSpPr>
          <p:cNvPr id="10" name="TextBox 9">
            <a:extLst>
              <a:ext uri="{FF2B5EF4-FFF2-40B4-BE49-F238E27FC236}">
                <a16:creationId xmlns:a16="http://schemas.microsoft.com/office/drawing/2014/main" id="{1E360A59-14F3-42B0-9936-552BEAFD5091}"/>
              </a:ext>
            </a:extLst>
          </p:cNvPr>
          <p:cNvSpPr txBox="1"/>
          <p:nvPr/>
        </p:nvSpPr>
        <p:spPr>
          <a:xfrm>
            <a:off x="1646406" y="3930558"/>
            <a:ext cx="6270731"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Premium products are better contributors to increase in revenue as compared to Mass products</a:t>
            </a:r>
          </a:p>
        </p:txBody>
      </p:sp>
      <p:sp>
        <p:nvSpPr>
          <p:cNvPr id="56" name="TextBox 55">
            <a:extLst>
              <a:ext uri="{FF2B5EF4-FFF2-40B4-BE49-F238E27FC236}">
                <a16:creationId xmlns:a16="http://schemas.microsoft.com/office/drawing/2014/main" id="{8BAD7431-242F-4EEF-99FD-2714CACA01FB}"/>
              </a:ext>
            </a:extLst>
          </p:cNvPr>
          <p:cNvSpPr txBox="1"/>
          <p:nvPr/>
        </p:nvSpPr>
        <p:spPr>
          <a:xfrm>
            <a:off x="1646406" y="5410255"/>
            <a:ext cx="6486419" cy="738664"/>
          </a:xfrm>
          <a:prstGeom prst="rect">
            <a:avLst/>
          </a:prstGeom>
          <a:noFill/>
        </p:spPr>
        <p:txBody>
          <a:bodyPr wrap="square">
            <a:spAutoFit/>
          </a:bodyPr>
          <a:lstStyle/>
          <a:p>
            <a:pPr marL="285750" lvl="0" indent="-285750">
              <a:buFont typeface="Arial" panose="020B0604020202020204" pitchFamily="34" charset="0"/>
              <a:buChar char="•"/>
            </a:pPr>
            <a:r>
              <a:rPr lang="en-US" sz="1400" dirty="0"/>
              <a:t>Price is showing a positive impact on the revenue</a:t>
            </a:r>
          </a:p>
          <a:p>
            <a:pPr marL="285750" lvl="0" indent="-285750">
              <a:buFont typeface="Arial" panose="020B0604020202020204" pitchFamily="34" charset="0"/>
              <a:buChar char="•"/>
            </a:pPr>
            <a:r>
              <a:rPr lang="en-US" sz="1400" dirty="0"/>
              <a:t>Higher percentage of Discounts in general given for this sub-category works adversely towards bringing down the revenue</a:t>
            </a:r>
          </a:p>
        </p:txBody>
      </p:sp>
      <p:sp>
        <p:nvSpPr>
          <p:cNvPr id="24" name="TextBox 23">
            <a:extLst>
              <a:ext uri="{FF2B5EF4-FFF2-40B4-BE49-F238E27FC236}">
                <a16:creationId xmlns:a16="http://schemas.microsoft.com/office/drawing/2014/main" id="{1BAE9627-F0B2-4016-9508-899C47AAF3BF}"/>
              </a:ext>
            </a:extLst>
          </p:cNvPr>
          <p:cNvSpPr txBox="1"/>
          <p:nvPr/>
        </p:nvSpPr>
        <p:spPr>
          <a:xfrm>
            <a:off x="1797862" y="948393"/>
            <a:ext cx="10178985" cy="646331"/>
          </a:xfrm>
          <a:prstGeom prst="rect">
            <a:avLst/>
          </a:prstGeom>
          <a:noFill/>
        </p:spPr>
        <p:txBody>
          <a:bodyPr wrap="square" rtlCol="0">
            <a:spAutoFit/>
          </a:bodyPr>
          <a:lstStyle/>
          <a:p>
            <a:r>
              <a:rPr lang="en-US" dirty="0"/>
              <a:t>fit_game_3 = </a:t>
            </a:r>
            <a:r>
              <a:rPr lang="en-US" dirty="0" err="1"/>
              <a:t>lm</a:t>
            </a:r>
            <a:r>
              <a:rPr lang="en-US" dirty="0"/>
              <a:t>(</a:t>
            </a:r>
            <a:r>
              <a:rPr lang="en-US" dirty="0" err="1"/>
              <a:t>gmv</a:t>
            </a:r>
            <a:r>
              <a:rPr lang="en-US" dirty="0"/>
              <a:t> ~ </a:t>
            </a:r>
            <a:r>
              <a:rPr lang="en-US" dirty="0" err="1"/>
              <a:t>product_mrp</a:t>
            </a:r>
            <a:r>
              <a:rPr lang="en-US" dirty="0"/>
              <a:t> + units + </a:t>
            </a:r>
            <a:r>
              <a:rPr lang="en-US" dirty="0" err="1"/>
              <a:t>Premium_Product</a:t>
            </a:r>
            <a:r>
              <a:rPr lang="en-US" dirty="0"/>
              <a:t> + Discount  + </a:t>
            </a:r>
            <a:r>
              <a:rPr lang="en-US" dirty="0" err="1"/>
              <a:t>TV_Investment</a:t>
            </a:r>
            <a:r>
              <a:rPr lang="en-US" dirty="0"/>
              <a:t> + </a:t>
            </a:r>
            <a:r>
              <a:rPr lang="en-US" dirty="0" err="1"/>
              <a:t>Sponsorship_Investment</a:t>
            </a:r>
            <a:r>
              <a:rPr lang="en-US" dirty="0"/>
              <a:t> + </a:t>
            </a:r>
            <a:r>
              <a:rPr lang="en-US" dirty="0" err="1"/>
              <a:t>Digital_Investment</a:t>
            </a:r>
            <a:r>
              <a:rPr lang="en-US" dirty="0"/>
              <a:t> +</a:t>
            </a:r>
            <a:r>
              <a:rPr lang="en-US" dirty="0" err="1"/>
              <a:t>Online_Marketing_Investment</a:t>
            </a:r>
            <a:r>
              <a:rPr lang="en-US" dirty="0"/>
              <a:t> , data = </a:t>
            </a:r>
            <a:r>
              <a:rPr lang="en-US" dirty="0" err="1"/>
              <a:t>train_game</a:t>
            </a:r>
            <a:r>
              <a:rPr lang="en-US" dirty="0"/>
              <a:t>)</a:t>
            </a:r>
          </a:p>
        </p:txBody>
      </p:sp>
      <p:sp>
        <p:nvSpPr>
          <p:cNvPr id="21" name="TextBox 20">
            <a:extLst>
              <a:ext uri="{FF2B5EF4-FFF2-40B4-BE49-F238E27FC236}">
                <a16:creationId xmlns:a16="http://schemas.microsoft.com/office/drawing/2014/main" id="{260092B3-3531-425B-96E4-5616141DDA74}"/>
              </a:ext>
            </a:extLst>
          </p:cNvPr>
          <p:cNvSpPr txBox="1"/>
          <p:nvPr/>
        </p:nvSpPr>
        <p:spPr>
          <a:xfrm>
            <a:off x="8848164" y="2282044"/>
            <a:ext cx="3065035" cy="369332"/>
          </a:xfrm>
          <a:prstGeom prst="rect">
            <a:avLst/>
          </a:prstGeom>
          <a:noFill/>
        </p:spPr>
        <p:txBody>
          <a:bodyPr wrap="square" rtlCol="0">
            <a:spAutoFit/>
          </a:bodyPr>
          <a:lstStyle/>
          <a:p>
            <a:r>
              <a:rPr lang="en-US" dirty="0">
                <a:solidFill>
                  <a:srgbClr val="FF0000"/>
                </a:solidFill>
              </a:rPr>
              <a:t>Paste Images from Tableau</a:t>
            </a:r>
          </a:p>
        </p:txBody>
      </p:sp>
    </p:spTree>
    <p:extLst>
      <p:ext uri="{BB962C8B-B14F-4D97-AF65-F5344CB8AC3E}">
        <p14:creationId xmlns:p14="http://schemas.microsoft.com/office/powerpoint/2010/main" val="1036346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9A24D93-A48D-438B-9E83-DAB699058707}"/>
              </a:ext>
            </a:extLst>
          </p:cNvPr>
          <p:cNvSpPr>
            <a:spLocks noGrp="1"/>
          </p:cNvSpPr>
          <p:nvPr>
            <p:ph type="title"/>
          </p:nvPr>
        </p:nvSpPr>
        <p:spPr>
          <a:xfrm>
            <a:off x="1985683" y="0"/>
            <a:ext cx="9973235" cy="1004047"/>
          </a:xfrm>
        </p:spPr>
        <p:txBody>
          <a:bodyPr>
            <a:normAutofit/>
          </a:bodyPr>
          <a:lstStyle/>
          <a:p>
            <a:r>
              <a:rPr lang="en-IN" b="1" dirty="0">
                <a:solidFill>
                  <a:schemeClr val="tx1">
                    <a:lumMod val="95000"/>
                    <a:lumOff val="5000"/>
                  </a:schemeClr>
                </a:solidFill>
              </a:rPr>
              <a:t>MLR – Camera Accessory</a:t>
            </a:r>
          </a:p>
        </p:txBody>
      </p:sp>
      <p:sp>
        <p:nvSpPr>
          <p:cNvPr id="5" name="Rectangle 4">
            <a:extLst>
              <a:ext uri="{FF2B5EF4-FFF2-40B4-BE49-F238E27FC236}">
                <a16:creationId xmlns:a16="http://schemas.microsoft.com/office/drawing/2014/main" id="{7A2CEE6E-49C7-4D8A-9B77-1B5335F5CC8D}"/>
              </a:ext>
            </a:extLst>
          </p:cNvPr>
          <p:cNvSpPr/>
          <p:nvPr/>
        </p:nvSpPr>
        <p:spPr>
          <a:xfrm>
            <a:off x="1792941" y="986107"/>
            <a:ext cx="10273553" cy="8964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7" name="TextBox 6">
            <a:extLst>
              <a:ext uri="{FF2B5EF4-FFF2-40B4-BE49-F238E27FC236}">
                <a16:creationId xmlns:a16="http://schemas.microsoft.com/office/drawing/2014/main" id="{497F3A27-9210-484A-8F03-38BD6E6031B0}"/>
              </a:ext>
            </a:extLst>
          </p:cNvPr>
          <p:cNvSpPr txBox="1"/>
          <p:nvPr/>
        </p:nvSpPr>
        <p:spPr>
          <a:xfrm>
            <a:off x="1792941" y="959212"/>
            <a:ext cx="10327341" cy="923330"/>
          </a:xfrm>
          <a:prstGeom prst="rect">
            <a:avLst/>
          </a:prstGeom>
          <a:noFill/>
        </p:spPr>
        <p:txBody>
          <a:bodyPr wrap="square" rtlCol="0">
            <a:spAutoFit/>
          </a:bodyPr>
          <a:lstStyle/>
          <a:p>
            <a:r>
              <a:rPr lang="en-US" dirty="0"/>
              <a:t>fit_cam_acc_3 = </a:t>
            </a:r>
            <a:r>
              <a:rPr lang="en-US" dirty="0" err="1"/>
              <a:t>lm</a:t>
            </a:r>
            <a:r>
              <a:rPr lang="en-US" dirty="0"/>
              <a:t>(</a:t>
            </a:r>
            <a:r>
              <a:rPr lang="en-US" dirty="0" err="1"/>
              <a:t>gmv</a:t>
            </a:r>
            <a:r>
              <a:rPr lang="en-US" dirty="0"/>
              <a:t> ~ units   + </a:t>
            </a:r>
            <a:r>
              <a:rPr lang="en-US" dirty="0" err="1"/>
              <a:t>product_mrp</a:t>
            </a:r>
            <a:r>
              <a:rPr lang="en-US" dirty="0"/>
              <a:t> + Discount + </a:t>
            </a:r>
            <a:r>
              <a:rPr lang="en-US" dirty="0" err="1"/>
              <a:t>order_payment_type</a:t>
            </a:r>
            <a:r>
              <a:rPr lang="en-US" dirty="0"/>
              <a:t> + </a:t>
            </a:r>
            <a:r>
              <a:rPr lang="en-US" dirty="0" err="1"/>
              <a:t>Sponsorship_Investment</a:t>
            </a:r>
            <a:r>
              <a:rPr lang="en-US" dirty="0"/>
              <a:t> + </a:t>
            </a:r>
            <a:r>
              <a:rPr lang="en-US" dirty="0" err="1"/>
              <a:t>Content_Marketing_Investment</a:t>
            </a:r>
            <a:r>
              <a:rPr lang="en-US" dirty="0"/>
              <a:t> + </a:t>
            </a:r>
            <a:r>
              <a:rPr lang="en-US" dirty="0" err="1"/>
              <a:t>Premium_Product</a:t>
            </a:r>
            <a:r>
              <a:rPr lang="en-US" dirty="0"/>
              <a:t> + </a:t>
            </a:r>
            <a:r>
              <a:rPr lang="en-US" dirty="0" err="1"/>
              <a:t>product_procurement_sla</a:t>
            </a:r>
            <a:r>
              <a:rPr lang="en-US" dirty="0"/>
              <a:t> , data = </a:t>
            </a:r>
            <a:r>
              <a:rPr lang="en-US" dirty="0" err="1"/>
              <a:t>train_cam_acc</a:t>
            </a:r>
            <a:r>
              <a:rPr lang="en-US" dirty="0"/>
              <a:t>)</a:t>
            </a:r>
          </a:p>
        </p:txBody>
      </p:sp>
      <p:sp>
        <p:nvSpPr>
          <p:cNvPr id="14" name="TextBox 13">
            <a:extLst>
              <a:ext uri="{FF2B5EF4-FFF2-40B4-BE49-F238E27FC236}">
                <a16:creationId xmlns:a16="http://schemas.microsoft.com/office/drawing/2014/main" id="{BC500BB6-7820-41A4-A079-D230F58E10C4}"/>
              </a:ext>
            </a:extLst>
          </p:cNvPr>
          <p:cNvSpPr txBox="1"/>
          <p:nvPr/>
        </p:nvSpPr>
        <p:spPr>
          <a:xfrm>
            <a:off x="7037294" y="2572872"/>
            <a:ext cx="3917577" cy="261610"/>
          </a:xfrm>
          <a:prstGeom prst="rect">
            <a:avLst/>
          </a:prstGeom>
          <a:noFill/>
        </p:spPr>
        <p:txBody>
          <a:bodyPr wrap="square" rtlCol="0">
            <a:spAutoFit/>
          </a:bodyPr>
          <a:lstStyle/>
          <a:p>
            <a:r>
              <a:rPr lang="en-US" sz="1100" b="1" dirty="0"/>
              <a:t>Comparison of Actuals vs. Predicted (GMV)</a:t>
            </a:r>
          </a:p>
        </p:txBody>
      </p:sp>
      <p:sp>
        <p:nvSpPr>
          <p:cNvPr id="23" name="TextBox 22">
            <a:extLst>
              <a:ext uri="{FF2B5EF4-FFF2-40B4-BE49-F238E27FC236}">
                <a16:creationId xmlns:a16="http://schemas.microsoft.com/office/drawing/2014/main" id="{000FE36C-7219-4B60-A443-B73139CF3815}"/>
              </a:ext>
            </a:extLst>
          </p:cNvPr>
          <p:cNvSpPr txBox="1"/>
          <p:nvPr/>
        </p:nvSpPr>
        <p:spPr>
          <a:xfrm>
            <a:off x="277906" y="2303929"/>
            <a:ext cx="5154706" cy="261610"/>
          </a:xfrm>
          <a:prstGeom prst="rect">
            <a:avLst/>
          </a:prstGeom>
          <a:noFill/>
        </p:spPr>
        <p:txBody>
          <a:bodyPr wrap="square" rtlCol="0">
            <a:spAutoFit/>
          </a:bodyPr>
          <a:lstStyle/>
          <a:p>
            <a:r>
              <a:rPr lang="en-US" sz="1100" b="1" dirty="0"/>
              <a:t>Model Results:</a:t>
            </a:r>
          </a:p>
        </p:txBody>
      </p:sp>
      <p:sp>
        <p:nvSpPr>
          <p:cNvPr id="18" name="TextBox 17">
            <a:extLst>
              <a:ext uri="{FF2B5EF4-FFF2-40B4-BE49-F238E27FC236}">
                <a16:creationId xmlns:a16="http://schemas.microsoft.com/office/drawing/2014/main" id="{34BE16E4-893F-4653-9DD0-6ABE3CDECB8C}"/>
              </a:ext>
            </a:extLst>
          </p:cNvPr>
          <p:cNvSpPr txBox="1"/>
          <p:nvPr/>
        </p:nvSpPr>
        <p:spPr>
          <a:xfrm>
            <a:off x="7126941" y="5916707"/>
            <a:ext cx="2070847" cy="369332"/>
          </a:xfrm>
          <a:prstGeom prst="rect">
            <a:avLst/>
          </a:prstGeom>
          <a:noFill/>
        </p:spPr>
        <p:txBody>
          <a:bodyPr wrap="square" rtlCol="0">
            <a:spAutoFit/>
          </a:bodyPr>
          <a:lstStyle/>
          <a:p>
            <a:r>
              <a:rPr lang="en-US" dirty="0"/>
              <a:t>RMSE : 0.542</a:t>
            </a:r>
          </a:p>
        </p:txBody>
      </p:sp>
      <p:sp>
        <p:nvSpPr>
          <p:cNvPr id="16" name="TextBox 15">
            <a:extLst>
              <a:ext uri="{FF2B5EF4-FFF2-40B4-BE49-F238E27FC236}">
                <a16:creationId xmlns:a16="http://schemas.microsoft.com/office/drawing/2014/main" id="{F5601830-AA95-4394-9097-6635B3E387A8}"/>
              </a:ext>
            </a:extLst>
          </p:cNvPr>
          <p:cNvSpPr txBox="1"/>
          <p:nvPr/>
        </p:nvSpPr>
        <p:spPr>
          <a:xfrm>
            <a:off x="7109012" y="5620870"/>
            <a:ext cx="3487270" cy="369332"/>
          </a:xfrm>
          <a:prstGeom prst="rect">
            <a:avLst/>
          </a:prstGeom>
          <a:noFill/>
        </p:spPr>
        <p:txBody>
          <a:bodyPr wrap="square" rtlCol="0">
            <a:spAutoFit/>
          </a:bodyPr>
          <a:lstStyle/>
          <a:p>
            <a:r>
              <a:rPr lang="en-US" dirty="0"/>
              <a:t>Adjusted R Square: 0.71</a:t>
            </a:r>
          </a:p>
        </p:txBody>
      </p:sp>
      <p:pic>
        <p:nvPicPr>
          <p:cNvPr id="8" name="Picture 7">
            <a:extLst>
              <a:ext uri="{FF2B5EF4-FFF2-40B4-BE49-F238E27FC236}">
                <a16:creationId xmlns:a16="http://schemas.microsoft.com/office/drawing/2014/main" id="{A1DAD514-CBFD-4CFF-8F4F-F52E15A04641}"/>
              </a:ext>
            </a:extLst>
          </p:cNvPr>
          <p:cNvPicPr>
            <a:picLocks noChangeAspect="1"/>
          </p:cNvPicPr>
          <p:nvPr/>
        </p:nvPicPr>
        <p:blipFill>
          <a:blip r:embed="rId2"/>
          <a:stretch>
            <a:fillRect/>
          </a:stretch>
        </p:blipFill>
        <p:spPr>
          <a:xfrm>
            <a:off x="224398" y="2610970"/>
            <a:ext cx="6606708" cy="3637430"/>
          </a:xfrm>
          <a:prstGeom prst="rect">
            <a:avLst/>
          </a:prstGeom>
          <a:effectLst>
            <a:outerShdw blurRad="63500" sx="102000" sy="102000" algn="ctr" rotWithShape="0">
              <a:prstClr val="black">
                <a:alpha val="40000"/>
              </a:prstClr>
            </a:outerShdw>
          </a:effectLst>
        </p:spPr>
      </p:pic>
      <p:pic>
        <p:nvPicPr>
          <p:cNvPr id="11" name="Picture 10">
            <a:extLst>
              <a:ext uri="{FF2B5EF4-FFF2-40B4-BE49-F238E27FC236}">
                <a16:creationId xmlns:a16="http://schemas.microsoft.com/office/drawing/2014/main" id="{289B8BAA-CF13-4C7A-8B55-79DC74997DFA}"/>
              </a:ext>
            </a:extLst>
          </p:cNvPr>
          <p:cNvPicPr>
            <a:picLocks noChangeAspect="1"/>
          </p:cNvPicPr>
          <p:nvPr/>
        </p:nvPicPr>
        <p:blipFill>
          <a:blip r:embed="rId3"/>
          <a:stretch>
            <a:fillRect/>
          </a:stretch>
        </p:blipFill>
        <p:spPr>
          <a:xfrm>
            <a:off x="7010680" y="2907365"/>
            <a:ext cx="5019955" cy="2516281"/>
          </a:xfrm>
          <a:prstGeom prst="rect">
            <a:avLst/>
          </a:prstGeom>
          <a:effectLst>
            <a:outerShdw blurRad="63500" sx="102000" sy="102000" algn="ctr" rotWithShape="0">
              <a:prstClr val="black">
                <a:alpha val="40000"/>
              </a:prstClr>
            </a:outerShdw>
          </a:effectLst>
        </p:spPr>
      </p:pic>
      <p:sp>
        <p:nvSpPr>
          <p:cNvPr id="17" name="Rectangle: Rounded Corners 16">
            <a:extLst>
              <a:ext uri="{FF2B5EF4-FFF2-40B4-BE49-F238E27FC236}">
                <a16:creationId xmlns:a16="http://schemas.microsoft.com/office/drawing/2014/main" id="{47022C92-112D-4A0A-A05D-4251C7A8272F}"/>
              </a:ext>
            </a:extLst>
          </p:cNvPr>
          <p:cNvSpPr/>
          <p:nvPr/>
        </p:nvSpPr>
        <p:spPr>
          <a:xfrm>
            <a:off x="182168" y="1004046"/>
            <a:ext cx="1449409" cy="878495"/>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5</a:t>
            </a:r>
          </a:p>
          <a:p>
            <a:pPr algn="ctr"/>
            <a:r>
              <a:rPr lang="en-US" b="1" dirty="0"/>
              <a:t>Camera</a:t>
            </a:r>
          </a:p>
          <a:p>
            <a:pPr algn="ctr"/>
            <a:r>
              <a:rPr lang="en-US" b="1" dirty="0"/>
              <a:t>Accessory</a:t>
            </a:r>
          </a:p>
        </p:txBody>
      </p:sp>
    </p:spTree>
    <p:extLst>
      <p:ext uri="{BB962C8B-B14F-4D97-AF65-F5344CB8AC3E}">
        <p14:creationId xmlns:p14="http://schemas.microsoft.com/office/powerpoint/2010/main" val="279233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9466A73F-0C16-40A9-9CD1-77FC062C998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 name="think-cell Folie" r:id="rId5" imgW="424" imgH="424" progId="TCLayout.ActiveDocument.1">
                  <p:embed/>
                </p:oleObj>
              </mc:Choice>
              <mc:Fallback>
                <p:oleObj name="think-cell Folie" r:id="rId5" imgW="424" imgH="424" progId="TCLayout.ActiveDocument.1">
                  <p:embed/>
                  <p:pic>
                    <p:nvPicPr>
                      <p:cNvPr id="5" name="Objekt 4" hidden="1">
                        <a:extLst>
                          <a:ext uri="{FF2B5EF4-FFF2-40B4-BE49-F238E27FC236}">
                            <a16:creationId xmlns:a16="http://schemas.microsoft.com/office/drawing/2014/main" id="{9466A73F-0C16-40A9-9CD1-77FC062C998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cxnSp>
        <p:nvCxnSpPr>
          <p:cNvPr id="26" name="Straight Connector 10">
            <a:extLst>
              <a:ext uri="{FF2B5EF4-FFF2-40B4-BE49-F238E27FC236}">
                <a16:creationId xmlns:a16="http://schemas.microsoft.com/office/drawing/2014/main" id="{C812F773-B101-435C-AB03-E40B5385B320}"/>
              </a:ext>
            </a:extLst>
          </p:cNvPr>
          <p:cNvCxnSpPr>
            <a:cxnSpLocks/>
            <a:stCxn id="31" idx="4"/>
            <a:endCxn id="39" idx="0"/>
          </p:cNvCxnSpPr>
          <p:nvPr/>
        </p:nvCxnSpPr>
        <p:spPr>
          <a:xfrm>
            <a:off x="859728" y="3018620"/>
            <a:ext cx="0" cy="755037"/>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44">
            <a:extLst>
              <a:ext uri="{FF2B5EF4-FFF2-40B4-BE49-F238E27FC236}">
                <a16:creationId xmlns:a16="http://schemas.microsoft.com/office/drawing/2014/main" id="{E08A03EC-F21E-4982-A9DA-C7E8036E2841}"/>
              </a:ext>
            </a:extLst>
          </p:cNvPr>
          <p:cNvCxnSpPr>
            <a:cxnSpLocks/>
            <a:stCxn id="39" idx="4"/>
          </p:cNvCxnSpPr>
          <p:nvPr/>
        </p:nvCxnSpPr>
        <p:spPr>
          <a:xfrm>
            <a:off x="859728" y="4935513"/>
            <a:ext cx="0" cy="31627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Rectangle 8">
            <a:extLst>
              <a:ext uri="{FF2B5EF4-FFF2-40B4-BE49-F238E27FC236}">
                <a16:creationId xmlns:a16="http://schemas.microsoft.com/office/drawing/2014/main" id="{CAF7B051-57AC-495F-83D3-56B994477EFD}"/>
              </a:ext>
            </a:extLst>
          </p:cNvPr>
          <p:cNvSpPr/>
          <p:nvPr/>
        </p:nvSpPr>
        <p:spPr>
          <a:xfrm>
            <a:off x="1711796" y="2325381"/>
            <a:ext cx="6208510" cy="86177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285750" lvl="0" indent="-285750">
              <a:buFont typeface="Arial" panose="020B0604020202020204" pitchFamily="34" charset="0"/>
              <a:buChar char="•"/>
            </a:pPr>
            <a:r>
              <a:rPr lang="en-US" sz="1400" dirty="0">
                <a:solidFill>
                  <a:schemeClr val="tx1"/>
                </a:solidFill>
              </a:rPr>
              <a:t>Dollars spent on Content Marketing has positive impact on the revenue whereas Sponsorship Investments show a negative impact</a:t>
            </a:r>
          </a:p>
          <a:p>
            <a:pPr marL="285750" lvl="0" indent="-285750">
              <a:buFont typeface="Arial" panose="020B0604020202020204" pitchFamily="34" charset="0"/>
              <a:buChar char="•"/>
            </a:pPr>
            <a:endParaRPr lang="en-US" sz="1400" dirty="0">
              <a:solidFill>
                <a:schemeClr val="tx1"/>
              </a:solidFill>
            </a:endParaRPr>
          </a:p>
          <a:p>
            <a:pPr marL="285750" lvl="0" indent="-285750">
              <a:buFont typeface="Arial" panose="020B0604020202020204" pitchFamily="34" charset="0"/>
              <a:buChar char="•"/>
            </a:pPr>
            <a:r>
              <a:rPr lang="en-US" sz="1400" dirty="0">
                <a:solidFill>
                  <a:schemeClr val="tx1"/>
                </a:solidFill>
              </a:rPr>
              <a:t>One dollar investment on Content Marketing increase the revenue by 0.06 dollars</a:t>
            </a:r>
          </a:p>
        </p:txBody>
      </p:sp>
      <p:sp>
        <p:nvSpPr>
          <p:cNvPr id="31" name="Oval 9">
            <a:extLst>
              <a:ext uri="{FF2B5EF4-FFF2-40B4-BE49-F238E27FC236}">
                <a16:creationId xmlns:a16="http://schemas.microsoft.com/office/drawing/2014/main" id="{304E424E-B9CE-4CE9-BE13-F114888650AE}"/>
              </a:ext>
            </a:extLst>
          </p:cNvPr>
          <p:cNvSpPr>
            <a:spLocks noChangeArrowheads="1"/>
          </p:cNvSpPr>
          <p:nvPr/>
        </p:nvSpPr>
        <p:spPr bwMode="auto">
          <a:xfrm>
            <a:off x="278800" y="1856764"/>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32" name="Rectangle 1">
            <a:extLst>
              <a:ext uri="{FF2B5EF4-FFF2-40B4-BE49-F238E27FC236}">
                <a16:creationId xmlns:a16="http://schemas.microsoft.com/office/drawing/2014/main" id="{4913339D-EC52-485B-8149-A7351408F6D3}"/>
              </a:ext>
            </a:extLst>
          </p:cNvPr>
          <p:cNvSpPr/>
          <p:nvPr/>
        </p:nvSpPr>
        <p:spPr>
          <a:xfrm>
            <a:off x="1592842" y="1907515"/>
            <a:ext cx="6466425" cy="1697507"/>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38" name="Rectangle 6">
            <a:extLst>
              <a:ext uri="{FF2B5EF4-FFF2-40B4-BE49-F238E27FC236}">
                <a16:creationId xmlns:a16="http://schemas.microsoft.com/office/drawing/2014/main" id="{68B5B023-1408-4595-8D92-8FCD0156BC97}"/>
              </a:ext>
            </a:extLst>
          </p:cNvPr>
          <p:cNvSpPr/>
          <p:nvPr/>
        </p:nvSpPr>
        <p:spPr>
          <a:xfrm>
            <a:off x="406676" y="4121073"/>
            <a:ext cx="906104" cy="45980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ctr"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Payment Type</a:t>
            </a: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39" name="Oval 9">
            <a:extLst>
              <a:ext uri="{FF2B5EF4-FFF2-40B4-BE49-F238E27FC236}">
                <a16:creationId xmlns:a16="http://schemas.microsoft.com/office/drawing/2014/main" id="{9AFD3E23-F60D-46E9-9B31-B089B4268B6E}"/>
              </a:ext>
            </a:extLst>
          </p:cNvPr>
          <p:cNvSpPr>
            <a:spLocks noChangeArrowheads="1"/>
          </p:cNvSpPr>
          <p:nvPr/>
        </p:nvSpPr>
        <p:spPr bwMode="auto">
          <a:xfrm>
            <a:off x="278800" y="3773657"/>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0" name="Rectangle 22">
            <a:extLst>
              <a:ext uri="{FF2B5EF4-FFF2-40B4-BE49-F238E27FC236}">
                <a16:creationId xmlns:a16="http://schemas.microsoft.com/office/drawing/2014/main" id="{56C550DC-7B32-47B3-ACC6-6A470EAF3281}"/>
              </a:ext>
            </a:extLst>
          </p:cNvPr>
          <p:cNvSpPr/>
          <p:nvPr/>
        </p:nvSpPr>
        <p:spPr>
          <a:xfrm>
            <a:off x="1572842" y="3764201"/>
            <a:ext cx="6486419" cy="106035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47" name="Oval 9">
            <a:extLst>
              <a:ext uri="{FF2B5EF4-FFF2-40B4-BE49-F238E27FC236}">
                <a16:creationId xmlns:a16="http://schemas.microsoft.com/office/drawing/2014/main" id="{B72BBF84-F62A-47D8-AAE2-2B543082C41E}"/>
              </a:ext>
            </a:extLst>
          </p:cNvPr>
          <p:cNvSpPr>
            <a:spLocks noChangeArrowheads="1"/>
          </p:cNvSpPr>
          <p:nvPr/>
        </p:nvSpPr>
        <p:spPr bwMode="auto">
          <a:xfrm>
            <a:off x="350520" y="5251783"/>
            <a:ext cx="1161856" cy="1161856"/>
          </a:xfrm>
          <a:prstGeom prst="ellipse">
            <a:avLst/>
          </a:prstGeom>
          <a:noFill/>
          <a:ln w="57150" cap="rnd">
            <a:solidFill>
              <a:schemeClr val="accent2"/>
            </a:solidFill>
            <a:prstDash val="solid"/>
            <a:miter lim="800000"/>
            <a:headEnd type="none" w="sm" len="sm"/>
            <a:tailEnd type="none"/>
          </a:ln>
        </p:spPr>
        <p:txBody>
          <a:bodyPr vert="horz" wrap="square" lIns="91419" tIns="45709" rIns="91419" bIns="45709" numCol="1" anchor="t" anchorCtr="0" compatLnSpc="1">
            <a:prstTxWarp prst="textNoShape">
              <a:avLst/>
            </a:prstTxWarp>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imSun" panose="02010600030101010101" pitchFamily="2" charset="-122"/>
                <a:ea typeface="+mn-ea"/>
                <a:cs typeface="Gotham Medium" pitchFamily="2" charset="0"/>
              </a:rPr>
              <a:t> </a:t>
            </a:r>
            <a:endParaRPr kumimoji="0" lang="en-US" sz="1800" b="0" i="0" u="none" strike="noStrike" kern="1200" cap="none" spc="0" normalizeH="0" baseline="0" noProof="0" dirty="0">
              <a:ln>
                <a:noFill/>
              </a:ln>
              <a:effectLst/>
              <a:uLnTx/>
              <a:uFillTx/>
              <a:latin typeface="SimSun" panose="02010600030101010101" pitchFamily="2" charset="-122"/>
              <a:ea typeface="+mn-ea"/>
              <a:cs typeface="Gotham Medium" pitchFamily="2" charset="0"/>
            </a:endParaRPr>
          </a:p>
        </p:txBody>
      </p:sp>
      <p:sp>
        <p:nvSpPr>
          <p:cNvPr id="48" name="Rectangle 23">
            <a:extLst>
              <a:ext uri="{FF2B5EF4-FFF2-40B4-BE49-F238E27FC236}">
                <a16:creationId xmlns:a16="http://schemas.microsoft.com/office/drawing/2014/main" id="{E4D1D425-4D69-4A58-9B03-6F144C4E714F}"/>
              </a:ext>
            </a:extLst>
          </p:cNvPr>
          <p:cNvSpPr/>
          <p:nvPr/>
        </p:nvSpPr>
        <p:spPr>
          <a:xfrm>
            <a:off x="1592842" y="5302534"/>
            <a:ext cx="6486419" cy="1169551"/>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SimSun" panose="02010600030101010101" pitchFamily="2" charset="-122"/>
              <a:ea typeface="+mn-ea"/>
              <a:cs typeface="+mn-cs"/>
            </a:endParaRPr>
          </a:p>
        </p:txBody>
      </p:sp>
      <p:sp>
        <p:nvSpPr>
          <p:cNvPr id="28" name="Rectangle 27">
            <a:extLst>
              <a:ext uri="{FF2B5EF4-FFF2-40B4-BE49-F238E27FC236}">
                <a16:creationId xmlns:a16="http://schemas.microsoft.com/office/drawing/2014/main" id="{E76BC235-8812-4BD3-A839-0AE115A6085A}"/>
              </a:ext>
            </a:extLst>
          </p:cNvPr>
          <p:cNvSpPr/>
          <p:nvPr/>
        </p:nvSpPr>
        <p:spPr>
          <a:xfrm>
            <a:off x="1721450" y="891058"/>
            <a:ext cx="10273553" cy="8697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0" name="Rectangle: Rounded Corners 29">
            <a:extLst>
              <a:ext uri="{FF2B5EF4-FFF2-40B4-BE49-F238E27FC236}">
                <a16:creationId xmlns:a16="http://schemas.microsoft.com/office/drawing/2014/main" id="{476B31C9-786A-414A-A1A0-295E57849722}"/>
              </a:ext>
            </a:extLst>
          </p:cNvPr>
          <p:cNvSpPr/>
          <p:nvPr/>
        </p:nvSpPr>
        <p:spPr>
          <a:xfrm>
            <a:off x="196997" y="938904"/>
            <a:ext cx="1449409" cy="829381"/>
          </a:xfrm>
          <a:prstGeom prst="roundRect">
            <a:avLst/>
          </a:prstGeom>
          <a:solidFill>
            <a:srgbClr val="009D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Model 5  </a:t>
            </a:r>
          </a:p>
          <a:p>
            <a:pPr algn="ctr"/>
            <a:r>
              <a:rPr lang="en-US" b="1" dirty="0"/>
              <a:t>Camera Accessory</a:t>
            </a:r>
          </a:p>
        </p:txBody>
      </p:sp>
      <p:sp>
        <p:nvSpPr>
          <p:cNvPr id="37" name="Title 1">
            <a:extLst>
              <a:ext uri="{FF2B5EF4-FFF2-40B4-BE49-F238E27FC236}">
                <a16:creationId xmlns:a16="http://schemas.microsoft.com/office/drawing/2014/main" id="{2C631E0E-EA07-4C80-A34D-D910E5832491}"/>
              </a:ext>
            </a:extLst>
          </p:cNvPr>
          <p:cNvSpPr>
            <a:spLocks noGrp="1"/>
          </p:cNvSpPr>
          <p:nvPr>
            <p:ph type="title"/>
          </p:nvPr>
        </p:nvSpPr>
        <p:spPr>
          <a:xfrm>
            <a:off x="2003612" y="0"/>
            <a:ext cx="9973235" cy="1004047"/>
          </a:xfrm>
        </p:spPr>
        <p:txBody>
          <a:bodyPr/>
          <a:lstStyle/>
          <a:p>
            <a:r>
              <a:rPr lang="en-IN" b="1" dirty="0">
                <a:solidFill>
                  <a:schemeClr val="tx1">
                    <a:lumMod val="95000"/>
                    <a:lumOff val="5000"/>
                  </a:schemeClr>
                </a:solidFill>
              </a:rPr>
              <a:t>Recommendation – Game</a:t>
            </a:r>
          </a:p>
        </p:txBody>
      </p:sp>
      <p:sp>
        <p:nvSpPr>
          <p:cNvPr id="45" name="Rectangle 6">
            <a:extLst>
              <a:ext uri="{FF2B5EF4-FFF2-40B4-BE49-F238E27FC236}">
                <a16:creationId xmlns:a16="http://schemas.microsoft.com/office/drawing/2014/main" id="{F3BDD595-EE28-4A4E-9BEA-EF129C851449}"/>
              </a:ext>
            </a:extLst>
          </p:cNvPr>
          <p:cNvSpPr/>
          <p:nvPr/>
        </p:nvSpPr>
        <p:spPr>
          <a:xfrm>
            <a:off x="356534" y="2282044"/>
            <a:ext cx="1084122" cy="22281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marL="0" marR="0" lvl="1" indent="0" algn="l" defTabSz="914400" rtl="0" eaLnBrk="1" fontAlgn="auto" latinLnBrk="0" hangingPunct="1">
              <a:lnSpc>
                <a:spcPct val="110000"/>
              </a:lnSpc>
              <a:spcBef>
                <a:spcPts val="0"/>
              </a:spcBef>
              <a:spcAft>
                <a:spcPts val="0"/>
              </a:spcAft>
              <a:buClrTx/>
              <a:buSzTx/>
              <a:buFontTx/>
              <a:buNone/>
              <a:tabLst/>
              <a:defRPr/>
            </a:pPr>
            <a:r>
              <a:rPr kumimoji="0" lang="en-US" sz="1400" b="0" i="0" u="none" strike="noStrike" kern="1200" spc="0" normalizeH="0" baseline="0" noProof="0" dirty="0">
                <a:ln>
                  <a:noFill/>
                </a:ln>
                <a:solidFill>
                  <a:schemeClr val="accent2"/>
                </a:solidFill>
                <a:effectLst/>
                <a:uLnTx/>
                <a:uFillTx/>
                <a:latin typeface="Graphik Black" panose="020B0A03030202060203" pitchFamily="34" charset="0"/>
                <a:cs typeface="Helvetica Neue Light"/>
              </a:rPr>
              <a:t>Investment</a:t>
            </a:r>
            <a:endParaRPr kumimoji="0" lang="en-US" sz="1400" b="0" i="0" u="none" strike="noStrike" kern="1200" cap="all" spc="0" normalizeH="0" baseline="0" noProof="0" dirty="0">
              <a:ln>
                <a:noFill/>
              </a:ln>
              <a:solidFill>
                <a:schemeClr val="tx1"/>
              </a:solidFill>
              <a:effectLst/>
              <a:uLnTx/>
              <a:uFillTx/>
              <a:cs typeface="Helvetica Neue Light"/>
            </a:endParaRPr>
          </a:p>
        </p:txBody>
      </p:sp>
      <p:sp>
        <p:nvSpPr>
          <p:cNvPr id="53" name="Rectangle 6">
            <a:extLst>
              <a:ext uri="{FF2B5EF4-FFF2-40B4-BE49-F238E27FC236}">
                <a16:creationId xmlns:a16="http://schemas.microsoft.com/office/drawing/2014/main" id="{E84CE31E-DBB8-4139-8DA2-E97F9F2ADA55}"/>
              </a:ext>
            </a:extLst>
          </p:cNvPr>
          <p:cNvSpPr/>
          <p:nvPr/>
        </p:nvSpPr>
        <p:spPr>
          <a:xfrm>
            <a:off x="443226" y="5709363"/>
            <a:ext cx="956949" cy="2308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lvl="0"/>
            <a:r>
              <a:rPr lang="en-US" sz="1500" dirty="0">
                <a:solidFill>
                  <a:schemeClr val="accent2"/>
                </a:solidFill>
                <a:latin typeface="Graphik Black" panose="020B0A03030202060203" pitchFamily="34" charset="0"/>
              </a:rPr>
              <a:t>Discounts</a:t>
            </a:r>
          </a:p>
        </p:txBody>
      </p:sp>
      <p:sp>
        <p:nvSpPr>
          <p:cNvPr id="10" name="TextBox 9">
            <a:extLst>
              <a:ext uri="{FF2B5EF4-FFF2-40B4-BE49-F238E27FC236}">
                <a16:creationId xmlns:a16="http://schemas.microsoft.com/office/drawing/2014/main" id="{1E360A59-14F3-42B0-9936-552BEAFD5091}"/>
              </a:ext>
            </a:extLst>
          </p:cNvPr>
          <p:cNvSpPr txBox="1"/>
          <p:nvPr/>
        </p:nvSpPr>
        <p:spPr>
          <a:xfrm>
            <a:off x="1646406" y="3930558"/>
            <a:ext cx="6270731"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t>Prepaid payments in general for this sub-category are good in increasing the revenue</a:t>
            </a:r>
          </a:p>
        </p:txBody>
      </p:sp>
      <p:sp>
        <p:nvSpPr>
          <p:cNvPr id="56" name="TextBox 55">
            <a:extLst>
              <a:ext uri="{FF2B5EF4-FFF2-40B4-BE49-F238E27FC236}">
                <a16:creationId xmlns:a16="http://schemas.microsoft.com/office/drawing/2014/main" id="{8BAD7431-242F-4EEF-99FD-2714CACA01FB}"/>
              </a:ext>
            </a:extLst>
          </p:cNvPr>
          <p:cNvSpPr txBox="1"/>
          <p:nvPr/>
        </p:nvSpPr>
        <p:spPr>
          <a:xfrm>
            <a:off x="1646406" y="5625699"/>
            <a:ext cx="6486419" cy="523220"/>
          </a:xfrm>
          <a:prstGeom prst="rect">
            <a:avLst/>
          </a:prstGeom>
          <a:noFill/>
        </p:spPr>
        <p:txBody>
          <a:bodyPr wrap="square">
            <a:spAutoFit/>
          </a:bodyPr>
          <a:lstStyle/>
          <a:p>
            <a:pPr marL="285750" lvl="0" indent="-285750">
              <a:buFont typeface="Arial" panose="020B0604020202020204" pitchFamily="34" charset="0"/>
              <a:buChar char="•"/>
            </a:pPr>
            <a:r>
              <a:rPr lang="en-US" sz="1400" dirty="0"/>
              <a:t>Higher percentage of Discounts in general given for this sub-category works adversely towards bringing down the revenue.</a:t>
            </a:r>
          </a:p>
        </p:txBody>
      </p:sp>
      <p:sp>
        <p:nvSpPr>
          <p:cNvPr id="24" name="TextBox 23">
            <a:extLst>
              <a:ext uri="{FF2B5EF4-FFF2-40B4-BE49-F238E27FC236}">
                <a16:creationId xmlns:a16="http://schemas.microsoft.com/office/drawing/2014/main" id="{1BAE9627-F0B2-4016-9508-899C47AAF3BF}"/>
              </a:ext>
            </a:extLst>
          </p:cNvPr>
          <p:cNvSpPr txBox="1"/>
          <p:nvPr/>
        </p:nvSpPr>
        <p:spPr>
          <a:xfrm>
            <a:off x="1646592" y="962144"/>
            <a:ext cx="10423267" cy="646331"/>
          </a:xfrm>
          <a:prstGeom prst="rect">
            <a:avLst/>
          </a:prstGeom>
          <a:noFill/>
        </p:spPr>
        <p:txBody>
          <a:bodyPr wrap="square" rtlCol="0">
            <a:spAutoFit/>
          </a:bodyPr>
          <a:lstStyle/>
          <a:p>
            <a:r>
              <a:rPr lang="en-US" dirty="0"/>
              <a:t>fit_cam_acc_3 = </a:t>
            </a:r>
            <a:r>
              <a:rPr lang="en-US" dirty="0" err="1"/>
              <a:t>lm</a:t>
            </a:r>
            <a:r>
              <a:rPr lang="en-US" dirty="0"/>
              <a:t>(</a:t>
            </a:r>
            <a:r>
              <a:rPr lang="en-US" dirty="0" err="1"/>
              <a:t>gmv</a:t>
            </a:r>
            <a:r>
              <a:rPr lang="en-US" dirty="0"/>
              <a:t> ~ units   + </a:t>
            </a:r>
            <a:r>
              <a:rPr lang="en-US" dirty="0" err="1"/>
              <a:t>product_mrp</a:t>
            </a:r>
            <a:r>
              <a:rPr lang="en-US" dirty="0"/>
              <a:t> + Discount + </a:t>
            </a:r>
            <a:r>
              <a:rPr lang="en-US" dirty="0" err="1"/>
              <a:t>order_payment_type</a:t>
            </a:r>
            <a:r>
              <a:rPr lang="en-US" dirty="0"/>
              <a:t> + </a:t>
            </a:r>
            <a:r>
              <a:rPr lang="en-US" dirty="0" err="1"/>
              <a:t>Sponsorship_Investment</a:t>
            </a:r>
            <a:r>
              <a:rPr lang="en-US" dirty="0"/>
              <a:t> + </a:t>
            </a:r>
            <a:r>
              <a:rPr lang="en-US" dirty="0" err="1"/>
              <a:t>Content_Marketing_Investment</a:t>
            </a:r>
            <a:r>
              <a:rPr lang="en-US" dirty="0"/>
              <a:t> + </a:t>
            </a:r>
            <a:r>
              <a:rPr lang="en-US" dirty="0" err="1"/>
              <a:t>Premium_Product</a:t>
            </a:r>
            <a:r>
              <a:rPr lang="en-US" dirty="0"/>
              <a:t> + </a:t>
            </a:r>
            <a:r>
              <a:rPr lang="en-US" dirty="0" err="1"/>
              <a:t>product_procurement_sla</a:t>
            </a:r>
            <a:r>
              <a:rPr lang="en-US" dirty="0"/>
              <a:t> , data = </a:t>
            </a:r>
            <a:r>
              <a:rPr lang="en-US" dirty="0" err="1"/>
              <a:t>train_cam_acc</a:t>
            </a:r>
            <a:r>
              <a:rPr lang="en-US" dirty="0"/>
              <a:t>)</a:t>
            </a:r>
          </a:p>
        </p:txBody>
      </p:sp>
      <p:sp>
        <p:nvSpPr>
          <p:cNvPr id="21" name="TextBox 20">
            <a:extLst>
              <a:ext uri="{FF2B5EF4-FFF2-40B4-BE49-F238E27FC236}">
                <a16:creationId xmlns:a16="http://schemas.microsoft.com/office/drawing/2014/main" id="{CA2C74AC-C40D-43F2-B8F1-9458349B0B16}"/>
              </a:ext>
            </a:extLst>
          </p:cNvPr>
          <p:cNvSpPr txBox="1"/>
          <p:nvPr/>
        </p:nvSpPr>
        <p:spPr>
          <a:xfrm>
            <a:off x="8848164" y="2282044"/>
            <a:ext cx="3065035" cy="369332"/>
          </a:xfrm>
          <a:prstGeom prst="rect">
            <a:avLst/>
          </a:prstGeom>
          <a:noFill/>
        </p:spPr>
        <p:txBody>
          <a:bodyPr wrap="square" rtlCol="0">
            <a:spAutoFit/>
          </a:bodyPr>
          <a:lstStyle/>
          <a:p>
            <a:r>
              <a:rPr lang="en-US" dirty="0">
                <a:solidFill>
                  <a:srgbClr val="FF0000"/>
                </a:solidFill>
              </a:rPr>
              <a:t>Paste Images from Tableau</a:t>
            </a:r>
          </a:p>
        </p:txBody>
      </p:sp>
    </p:spTree>
    <p:extLst>
      <p:ext uri="{BB962C8B-B14F-4D97-AF65-F5344CB8AC3E}">
        <p14:creationId xmlns:p14="http://schemas.microsoft.com/office/powerpoint/2010/main" val="381139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0B3D18A-8136-4EF4-97B3-CBBD0F374C0F}"/>
              </a:ext>
            </a:extLst>
          </p:cNvPr>
          <p:cNvSpPr/>
          <p:nvPr/>
        </p:nvSpPr>
        <p:spPr>
          <a:xfrm>
            <a:off x="1" y="4281714"/>
            <a:ext cx="12192000" cy="13081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7" name="Picture 36" descr="A picture containing computer, holding, table&#10;&#10;Description automatically generated">
            <a:extLst>
              <a:ext uri="{FF2B5EF4-FFF2-40B4-BE49-F238E27FC236}">
                <a16:creationId xmlns:a16="http://schemas.microsoft.com/office/drawing/2014/main" id="{028C19A9-810C-4C90-AE4C-B0BA83344554}"/>
              </a:ext>
            </a:extLst>
          </p:cNvPr>
          <p:cNvPicPr>
            <a:picLocks noChangeAspect="1"/>
          </p:cNvPicPr>
          <p:nvPr/>
        </p:nvPicPr>
        <p:blipFill rotWithShape="1">
          <a:blip r:embed="rId2">
            <a:extLst>
              <a:ext uri="{28A0092B-C50C-407E-A947-70E740481C1C}">
                <a14:useLocalDpi xmlns:a14="http://schemas.microsoft.com/office/drawing/2010/main" val="0"/>
              </a:ext>
            </a:extLst>
          </a:blip>
          <a:srcRect l="30929" r="8769" b="11501"/>
          <a:stretch/>
        </p:blipFill>
        <p:spPr>
          <a:xfrm>
            <a:off x="6168575" y="508001"/>
            <a:ext cx="6032743" cy="6350000"/>
          </a:xfrm>
          <a:prstGeom prst="rect">
            <a:avLst/>
          </a:prstGeom>
        </p:spPr>
      </p:pic>
    </p:spTree>
    <p:extLst>
      <p:ext uri="{BB962C8B-B14F-4D97-AF65-F5344CB8AC3E}">
        <p14:creationId xmlns:p14="http://schemas.microsoft.com/office/powerpoint/2010/main" val="8844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0B3D18A-8136-4EF4-97B3-CBBD0F374C0F}"/>
              </a:ext>
            </a:extLst>
          </p:cNvPr>
          <p:cNvSpPr/>
          <p:nvPr/>
        </p:nvSpPr>
        <p:spPr>
          <a:xfrm>
            <a:off x="1" y="4281714"/>
            <a:ext cx="12192000" cy="185987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7" name="Picture 36" descr="A picture containing computer, holding, table&#10;&#10;Description automatically generated">
            <a:extLst>
              <a:ext uri="{FF2B5EF4-FFF2-40B4-BE49-F238E27FC236}">
                <a16:creationId xmlns:a16="http://schemas.microsoft.com/office/drawing/2014/main" id="{028C19A9-810C-4C90-AE4C-B0BA83344554}"/>
              </a:ext>
            </a:extLst>
          </p:cNvPr>
          <p:cNvPicPr>
            <a:picLocks noChangeAspect="1"/>
          </p:cNvPicPr>
          <p:nvPr/>
        </p:nvPicPr>
        <p:blipFill rotWithShape="1">
          <a:blip r:embed="rId2">
            <a:extLst>
              <a:ext uri="{28A0092B-C50C-407E-A947-70E740481C1C}">
                <a14:useLocalDpi xmlns:a14="http://schemas.microsoft.com/office/drawing/2010/main" val="0"/>
              </a:ext>
            </a:extLst>
          </a:blip>
          <a:srcRect l="30929" r="8769" b="11501"/>
          <a:stretch/>
        </p:blipFill>
        <p:spPr>
          <a:xfrm>
            <a:off x="6168575" y="525930"/>
            <a:ext cx="6032743" cy="6350000"/>
          </a:xfrm>
          <a:prstGeom prst="rect">
            <a:avLst/>
          </a:prstGeom>
        </p:spPr>
      </p:pic>
      <p:sp>
        <p:nvSpPr>
          <p:cNvPr id="2" name="TextBox 1">
            <a:extLst>
              <a:ext uri="{FF2B5EF4-FFF2-40B4-BE49-F238E27FC236}">
                <a16:creationId xmlns:a16="http://schemas.microsoft.com/office/drawing/2014/main" id="{C698F6BE-1245-4A8E-BA0D-25980C393F02}"/>
              </a:ext>
            </a:extLst>
          </p:cNvPr>
          <p:cNvSpPr txBox="1"/>
          <p:nvPr/>
        </p:nvSpPr>
        <p:spPr>
          <a:xfrm>
            <a:off x="1891553" y="2576286"/>
            <a:ext cx="3756212" cy="369332"/>
          </a:xfrm>
          <a:prstGeom prst="rect">
            <a:avLst/>
          </a:prstGeom>
          <a:noFill/>
        </p:spPr>
        <p:txBody>
          <a:bodyPr wrap="square" rtlCol="0">
            <a:spAutoFit/>
          </a:bodyPr>
          <a:lstStyle/>
          <a:p>
            <a:r>
              <a:rPr lang="en-US" dirty="0">
                <a:solidFill>
                  <a:srgbClr val="FF0000"/>
                </a:solidFill>
              </a:rPr>
              <a:t>Paste Slide from </a:t>
            </a:r>
            <a:r>
              <a:rPr lang="en-US" dirty="0" err="1">
                <a:solidFill>
                  <a:srgbClr val="FF0000"/>
                </a:solidFill>
              </a:rPr>
              <a:t>Sumit</a:t>
            </a:r>
            <a:endParaRPr lang="en-US" dirty="0">
              <a:solidFill>
                <a:srgbClr val="FF0000"/>
              </a:solidFill>
            </a:endParaRPr>
          </a:p>
        </p:txBody>
      </p:sp>
      <p:sp>
        <p:nvSpPr>
          <p:cNvPr id="5" name="Title 1">
            <a:extLst>
              <a:ext uri="{FF2B5EF4-FFF2-40B4-BE49-F238E27FC236}">
                <a16:creationId xmlns:a16="http://schemas.microsoft.com/office/drawing/2014/main" id="{4924E718-00CC-47E0-A2B1-5E19D53CFD17}"/>
              </a:ext>
            </a:extLst>
          </p:cNvPr>
          <p:cNvSpPr txBox="1">
            <a:spLocks/>
          </p:cNvSpPr>
          <p:nvPr/>
        </p:nvSpPr>
        <p:spPr>
          <a:xfrm>
            <a:off x="2018223" y="0"/>
            <a:ext cx="10515600" cy="100404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a:solidFill>
                  <a:schemeClr val="tx1">
                    <a:lumMod val="95000"/>
                    <a:lumOff val="5000"/>
                  </a:schemeClr>
                </a:solidFill>
                <a:cs typeface="Aharoni" panose="020B0604020202020204" pitchFamily="2" charset="-79"/>
              </a:rPr>
              <a:t>Data </a:t>
            </a:r>
            <a:r>
              <a:rPr lang="en-IN" sz="4000" b="1">
                <a:solidFill>
                  <a:schemeClr val="tx1">
                    <a:lumMod val="95000"/>
                    <a:lumOff val="5000"/>
                  </a:schemeClr>
                </a:solidFill>
                <a:cs typeface="Aharoni" panose="020B0604020202020204" pitchFamily="2" charset="-79"/>
              </a:rPr>
              <a:t>Understanding</a:t>
            </a:r>
            <a:endParaRPr lang="en-IN" b="1" dirty="0">
              <a:solidFill>
                <a:schemeClr val="tx1">
                  <a:lumMod val="95000"/>
                  <a:lumOff val="5000"/>
                </a:schemeClr>
              </a:solidFill>
              <a:cs typeface="Aharoni" panose="020B0604020202020204" pitchFamily="2" charset="-79"/>
            </a:endParaRPr>
          </a:p>
        </p:txBody>
      </p:sp>
    </p:spTree>
    <p:extLst>
      <p:ext uri="{BB962C8B-B14F-4D97-AF65-F5344CB8AC3E}">
        <p14:creationId xmlns:p14="http://schemas.microsoft.com/office/powerpoint/2010/main" val="297341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90B082CE-538A-4A14-8607-060DDF19775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3" name="think-cell Folie" r:id="rId5" imgW="424" imgH="424" progId="TCLayout.ActiveDocument.1">
                  <p:embed/>
                </p:oleObj>
              </mc:Choice>
              <mc:Fallback>
                <p:oleObj name="think-cell Folie" r:id="rId5" imgW="424" imgH="424" progId="TCLayout.ActiveDocument.1">
                  <p:embed/>
                  <p:pic>
                    <p:nvPicPr>
                      <p:cNvPr id="4" name="Objekt 3" hidden="1">
                        <a:extLst>
                          <a:ext uri="{FF2B5EF4-FFF2-40B4-BE49-F238E27FC236}">
                            <a16:creationId xmlns:a16="http://schemas.microsoft.com/office/drawing/2014/main" id="{90B082CE-538A-4A14-8607-060DDF19775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2" name="Rectangle 61">
            <a:extLst>
              <a:ext uri="{FF2B5EF4-FFF2-40B4-BE49-F238E27FC236}">
                <a16:creationId xmlns:a16="http://schemas.microsoft.com/office/drawing/2014/main" id="{117A2674-214B-4B86-9EF9-790B65089BA1}"/>
              </a:ext>
            </a:extLst>
          </p:cNvPr>
          <p:cNvSpPr/>
          <p:nvPr/>
        </p:nvSpPr>
        <p:spPr>
          <a:xfrm>
            <a:off x="712697" y="3037676"/>
            <a:ext cx="2022332" cy="85984"/>
          </a:xfrm>
          <a:prstGeom prst="rect">
            <a:avLst/>
          </a:prstGeom>
          <a:solidFill>
            <a:srgbClr val="7200B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65" name="TextBox 331">
            <a:extLst>
              <a:ext uri="{FF2B5EF4-FFF2-40B4-BE49-F238E27FC236}">
                <a16:creationId xmlns:a16="http://schemas.microsoft.com/office/drawing/2014/main" id="{F728BF74-D512-4ECF-8246-0AFB6191CC46}"/>
              </a:ext>
            </a:extLst>
          </p:cNvPr>
          <p:cNvSpPr txBox="1"/>
          <p:nvPr/>
        </p:nvSpPr>
        <p:spPr>
          <a:xfrm>
            <a:off x="9552424" y="3128085"/>
            <a:ext cx="282129" cy="492443"/>
          </a:xfrm>
          <a:prstGeom prst="rect">
            <a:avLst/>
          </a:prstGeom>
          <a:noFill/>
        </p:spPr>
        <p:txBody>
          <a:bodyPr wrap="none" lIns="0" tIns="0" rIns="0" bIns="0" rtlCol="0" anchor="ctr" anchorCtr="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Graphik Black" panose="020B0A03030202060203" pitchFamily="34" charset="0"/>
              </a:rPr>
              <a:t>4</a:t>
            </a:r>
            <a:endParaRPr kumimoji="0" lang="id-ID" sz="3200" b="0" i="0" u="none" strike="noStrike" kern="1200" cap="none" spc="0" normalizeH="0" baseline="0" noProof="0">
              <a:ln>
                <a:noFill/>
              </a:ln>
              <a:solidFill>
                <a:srgbClr val="000000"/>
              </a:solidFill>
              <a:effectLst/>
              <a:uLnTx/>
              <a:uFillTx/>
              <a:latin typeface="Graphik Black" panose="020B0A03030202060203" pitchFamily="34" charset="0"/>
            </a:endParaRPr>
          </a:p>
        </p:txBody>
      </p:sp>
      <p:sp>
        <p:nvSpPr>
          <p:cNvPr id="66" name="TextBox 332">
            <a:extLst>
              <a:ext uri="{FF2B5EF4-FFF2-40B4-BE49-F238E27FC236}">
                <a16:creationId xmlns:a16="http://schemas.microsoft.com/office/drawing/2014/main" id="{BCEE66F7-0B4F-4244-AAD1-A831913C8E03}"/>
              </a:ext>
            </a:extLst>
          </p:cNvPr>
          <p:cNvSpPr txBox="1"/>
          <p:nvPr/>
        </p:nvSpPr>
        <p:spPr>
          <a:xfrm>
            <a:off x="3604674" y="3172908"/>
            <a:ext cx="198336" cy="492443"/>
          </a:xfrm>
          <a:prstGeom prst="rect">
            <a:avLst/>
          </a:prstGeom>
          <a:noFill/>
        </p:spPr>
        <p:txBody>
          <a:bodyPr wrap="square" lIns="0" tIns="0" rIns="0" bIns="0" rtlCol="0" anchor="ctr" anchorCtr="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Graphik Black" panose="020B0A03030202060203" pitchFamily="34" charset="0"/>
              </a:rPr>
              <a:t>2</a:t>
            </a:r>
            <a:endParaRPr kumimoji="0" lang="id-ID" sz="3200" b="0" i="0" u="none" strike="noStrike" kern="1200" cap="none" spc="0" normalizeH="0" baseline="0" noProof="0">
              <a:ln>
                <a:noFill/>
              </a:ln>
              <a:solidFill>
                <a:srgbClr val="000000"/>
              </a:solidFill>
              <a:effectLst/>
              <a:uLnTx/>
              <a:uFillTx/>
              <a:latin typeface="Graphik Black" panose="020B0A03030202060203" pitchFamily="34" charset="0"/>
            </a:endParaRPr>
          </a:p>
        </p:txBody>
      </p:sp>
      <p:sp>
        <p:nvSpPr>
          <p:cNvPr id="67" name="TextBox 333">
            <a:extLst>
              <a:ext uri="{FF2B5EF4-FFF2-40B4-BE49-F238E27FC236}">
                <a16:creationId xmlns:a16="http://schemas.microsoft.com/office/drawing/2014/main" id="{10EC8A3D-1C2B-493C-B176-FFE2D4401E6A}"/>
              </a:ext>
            </a:extLst>
          </p:cNvPr>
          <p:cNvSpPr txBox="1"/>
          <p:nvPr/>
        </p:nvSpPr>
        <p:spPr>
          <a:xfrm>
            <a:off x="6549898" y="3146015"/>
            <a:ext cx="209494" cy="492443"/>
          </a:xfrm>
          <a:prstGeom prst="rect">
            <a:avLst/>
          </a:prstGeom>
          <a:noFill/>
        </p:spPr>
        <p:txBody>
          <a:bodyPr wrap="square" lIns="0" tIns="0" rIns="0" bIns="0" rtlCol="0" anchor="ctr" anchorCtr="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Graphik Black" panose="020B0A03030202060203" pitchFamily="34" charset="0"/>
              </a:rPr>
              <a:t>3</a:t>
            </a:r>
            <a:endParaRPr kumimoji="0" lang="id-ID" sz="3200" b="0" i="0" u="none" strike="noStrike" kern="1200" cap="none" spc="0" normalizeH="0" baseline="0" noProof="0">
              <a:ln>
                <a:noFill/>
              </a:ln>
              <a:solidFill>
                <a:srgbClr val="000000"/>
              </a:solidFill>
              <a:effectLst/>
              <a:uLnTx/>
              <a:uFillTx/>
              <a:latin typeface="Graphik Black" panose="020B0A03030202060203" pitchFamily="34" charset="0"/>
            </a:endParaRPr>
          </a:p>
        </p:txBody>
      </p:sp>
      <p:sp>
        <p:nvSpPr>
          <p:cNvPr id="68" name="TextBox 334">
            <a:extLst>
              <a:ext uri="{FF2B5EF4-FFF2-40B4-BE49-F238E27FC236}">
                <a16:creationId xmlns:a16="http://schemas.microsoft.com/office/drawing/2014/main" id="{8AF09785-8379-4AF3-944F-B84CCA9E52BB}"/>
              </a:ext>
            </a:extLst>
          </p:cNvPr>
          <p:cNvSpPr txBox="1"/>
          <p:nvPr/>
        </p:nvSpPr>
        <p:spPr>
          <a:xfrm>
            <a:off x="712697" y="3199802"/>
            <a:ext cx="189154" cy="492443"/>
          </a:xfrm>
          <a:prstGeom prst="rect">
            <a:avLst/>
          </a:prstGeom>
          <a:noFill/>
        </p:spPr>
        <p:txBody>
          <a:bodyPr wrap="none" lIns="0" tIns="0" rIns="0" bIns="0" rtlCol="0" anchor="ctr" anchorCtr="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marL="0" marR="0" lvl="0" indent="0" defTabSz="182843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Graphik Black" panose="020B0A03030202060203" pitchFamily="34" charset="0"/>
              </a:rPr>
              <a:t>1</a:t>
            </a:r>
            <a:endParaRPr kumimoji="0" lang="id-ID" sz="3200" b="0" i="0" u="none" strike="noStrike" kern="1200" cap="none" spc="0" normalizeH="0" baseline="0" noProof="0" dirty="0">
              <a:ln>
                <a:noFill/>
              </a:ln>
              <a:solidFill>
                <a:srgbClr val="000000"/>
              </a:solidFill>
              <a:effectLst/>
              <a:uLnTx/>
              <a:uFillTx/>
              <a:latin typeface="Graphik Black" panose="020B0A03030202060203" pitchFamily="34" charset="0"/>
            </a:endParaRPr>
          </a:p>
        </p:txBody>
      </p:sp>
      <p:pic>
        <p:nvPicPr>
          <p:cNvPr id="46" name="Picture 45">
            <a:extLst>
              <a:ext uri="{FF2B5EF4-FFF2-40B4-BE49-F238E27FC236}">
                <a16:creationId xmlns:a16="http://schemas.microsoft.com/office/drawing/2014/main" id="{849E2646-2C14-4AF9-B1D0-1E28DBE76896}"/>
              </a:ext>
            </a:extLst>
          </p:cNvPr>
          <p:cNvPicPr>
            <a:picLocks noChangeAspect="1"/>
          </p:cNvPicPr>
          <p:nvPr/>
        </p:nvPicPr>
        <p:blipFill rotWithShape="1">
          <a:blip r:embed="rId7"/>
          <a:srcRect t="36079" r="74573" b="33595"/>
          <a:stretch/>
        </p:blipFill>
        <p:spPr>
          <a:xfrm>
            <a:off x="573333" y="1641439"/>
            <a:ext cx="1444890" cy="1344168"/>
          </a:xfrm>
          <a:prstGeom prst="rect">
            <a:avLst/>
          </a:prstGeom>
        </p:spPr>
      </p:pic>
      <p:grpSp>
        <p:nvGrpSpPr>
          <p:cNvPr id="50" name="Group 49">
            <a:extLst>
              <a:ext uri="{FF2B5EF4-FFF2-40B4-BE49-F238E27FC236}">
                <a16:creationId xmlns:a16="http://schemas.microsoft.com/office/drawing/2014/main" id="{BEB3400C-ACA9-4ABB-A5F5-D74670A68C93}"/>
              </a:ext>
            </a:extLst>
          </p:cNvPr>
          <p:cNvGrpSpPr/>
          <p:nvPr/>
        </p:nvGrpSpPr>
        <p:grpSpPr>
          <a:xfrm>
            <a:off x="3541491" y="1648879"/>
            <a:ext cx="1344168" cy="1344168"/>
            <a:chOff x="3648635" y="1389529"/>
            <a:chExt cx="2187388" cy="2079813"/>
          </a:xfrm>
        </p:grpSpPr>
        <p:pic>
          <p:nvPicPr>
            <p:cNvPr id="51" name="Picture 50">
              <a:extLst>
                <a:ext uri="{FF2B5EF4-FFF2-40B4-BE49-F238E27FC236}">
                  <a16:creationId xmlns:a16="http://schemas.microsoft.com/office/drawing/2014/main" id="{264DC4E8-83D4-4A19-87A2-F44AD1377B86}"/>
                </a:ext>
              </a:extLst>
            </p:cNvPr>
            <p:cNvPicPr>
              <a:picLocks noChangeAspect="1"/>
            </p:cNvPicPr>
            <p:nvPr/>
          </p:nvPicPr>
          <p:blipFill rotWithShape="1">
            <a:blip r:embed="rId7"/>
            <a:srcRect l="25122" t="36079" r="50000" b="33595"/>
            <a:stretch/>
          </p:blipFill>
          <p:spPr>
            <a:xfrm>
              <a:off x="3648635" y="1389529"/>
              <a:ext cx="2187388" cy="2079813"/>
            </a:xfrm>
            <a:prstGeom prst="rect">
              <a:avLst/>
            </a:prstGeom>
          </p:spPr>
        </p:pic>
        <p:sp>
          <p:nvSpPr>
            <p:cNvPr id="52" name="Rectangle 51">
              <a:extLst>
                <a:ext uri="{FF2B5EF4-FFF2-40B4-BE49-F238E27FC236}">
                  <a16:creationId xmlns:a16="http://schemas.microsoft.com/office/drawing/2014/main" id="{32E0C95C-CCCA-40EE-9262-29D6CC9B03BD}"/>
                </a:ext>
              </a:extLst>
            </p:cNvPr>
            <p:cNvSpPr/>
            <p:nvPr/>
          </p:nvSpPr>
          <p:spPr>
            <a:xfrm>
              <a:off x="4222376" y="2106706"/>
              <a:ext cx="1048871" cy="475129"/>
            </a:xfrm>
            <a:prstGeom prst="rect">
              <a:avLst/>
            </a:prstGeom>
            <a:solidFill>
              <a:srgbClr val="F470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0CEB4C67-6BFB-4430-B907-C8357F06AB9F}"/>
              </a:ext>
            </a:extLst>
          </p:cNvPr>
          <p:cNvGrpSpPr/>
          <p:nvPr/>
        </p:nvGrpSpPr>
        <p:grpSpPr>
          <a:xfrm>
            <a:off x="6427697" y="1641439"/>
            <a:ext cx="1344168" cy="1344168"/>
            <a:chOff x="6669741" y="1434352"/>
            <a:chExt cx="2079813" cy="2079813"/>
          </a:xfrm>
        </p:grpSpPr>
        <p:pic>
          <p:nvPicPr>
            <p:cNvPr id="54" name="Picture 53">
              <a:extLst>
                <a:ext uri="{FF2B5EF4-FFF2-40B4-BE49-F238E27FC236}">
                  <a16:creationId xmlns:a16="http://schemas.microsoft.com/office/drawing/2014/main" id="{F3023370-49A6-4DF4-B672-AB041F64FBC1}"/>
                </a:ext>
              </a:extLst>
            </p:cNvPr>
            <p:cNvPicPr>
              <a:picLocks noChangeAspect="1"/>
            </p:cNvPicPr>
            <p:nvPr/>
          </p:nvPicPr>
          <p:blipFill rotWithShape="1">
            <a:blip r:embed="rId7"/>
            <a:srcRect l="50204" t="36079" r="26141" b="33595"/>
            <a:stretch/>
          </p:blipFill>
          <p:spPr>
            <a:xfrm>
              <a:off x="6669741" y="1434352"/>
              <a:ext cx="2079813" cy="2079813"/>
            </a:xfrm>
            <a:prstGeom prst="rect">
              <a:avLst/>
            </a:prstGeom>
          </p:spPr>
        </p:pic>
        <p:sp>
          <p:nvSpPr>
            <p:cNvPr id="55" name="Rectangle 54">
              <a:extLst>
                <a:ext uri="{FF2B5EF4-FFF2-40B4-BE49-F238E27FC236}">
                  <a16:creationId xmlns:a16="http://schemas.microsoft.com/office/drawing/2014/main" id="{25B4224B-A5E5-4ADC-A813-6C6EF7D6AF87}"/>
                </a:ext>
              </a:extLst>
            </p:cNvPr>
            <p:cNvSpPr/>
            <p:nvPr/>
          </p:nvSpPr>
          <p:spPr>
            <a:xfrm>
              <a:off x="7153835" y="2088776"/>
              <a:ext cx="1138518" cy="546848"/>
            </a:xfrm>
            <a:prstGeom prst="rect">
              <a:avLst/>
            </a:prstGeom>
            <a:solidFill>
              <a:srgbClr val="009BD4"/>
            </a:solidFill>
            <a:ln>
              <a:solidFill>
                <a:srgbClr val="009B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6" name="Rectangle 55">
            <a:extLst>
              <a:ext uri="{FF2B5EF4-FFF2-40B4-BE49-F238E27FC236}">
                <a16:creationId xmlns:a16="http://schemas.microsoft.com/office/drawing/2014/main" id="{D2A777F5-CFC0-4CFB-8B77-EFA3AFA1DA04}"/>
              </a:ext>
            </a:extLst>
          </p:cNvPr>
          <p:cNvSpPr/>
          <p:nvPr/>
        </p:nvSpPr>
        <p:spPr>
          <a:xfrm>
            <a:off x="3572438" y="3037677"/>
            <a:ext cx="2022332" cy="85984"/>
          </a:xfrm>
          <a:prstGeom prst="rect">
            <a:avLst/>
          </a:prstGeom>
          <a:solidFill>
            <a:srgbClr val="B455A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57" name="Rectangle 56">
            <a:extLst>
              <a:ext uri="{FF2B5EF4-FFF2-40B4-BE49-F238E27FC236}">
                <a16:creationId xmlns:a16="http://schemas.microsoft.com/office/drawing/2014/main" id="{DBAA057B-2674-48B5-877A-50677EFCB97F}"/>
              </a:ext>
            </a:extLst>
          </p:cNvPr>
          <p:cNvSpPr/>
          <p:nvPr/>
        </p:nvSpPr>
        <p:spPr>
          <a:xfrm>
            <a:off x="6521826" y="3028712"/>
            <a:ext cx="2022332" cy="85984"/>
          </a:xfrm>
          <a:prstGeom prst="rect">
            <a:avLst/>
          </a:prstGeom>
          <a:solidFill>
            <a:srgbClr val="AE23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58" name="Rectangle 57">
            <a:extLst>
              <a:ext uri="{FF2B5EF4-FFF2-40B4-BE49-F238E27FC236}">
                <a16:creationId xmlns:a16="http://schemas.microsoft.com/office/drawing/2014/main" id="{966EDDA1-D5E1-4B10-B610-58AF93B983DC}"/>
              </a:ext>
            </a:extLst>
          </p:cNvPr>
          <p:cNvSpPr/>
          <p:nvPr/>
        </p:nvSpPr>
        <p:spPr>
          <a:xfrm>
            <a:off x="9533968" y="3019747"/>
            <a:ext cx="2022332" cy="85984"/>
          </a:xfrm>
          <a:prstGeom prst="rect">
            <a:avLst/>
          </a:prstGeom>
          <a:solidFill>
            <a:srgbClr val="BE8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1828434" rtl="0" eaLnBrk="1" latinLnBrk="0" hangingPunct="1">
              <a:defRPr sz="3600" kern="1200">
                <a:solidFill>
                  <a:schemeClr val="lt1"/>
                </a:solidFill>
                <a:latin typeface="+mn-lt"/>
                <a:ea typeface="+mn-ea"/>
                <a:cs typeface="+mn-cs"/>
              </a:defRPr>
            </a:lvl1pPr>
            <a:lvl2pPr marL="914217" algn="l" defTabSz="1828434" rtl="0" eaLnBrk="1" latinLnBrk="0" hangingPunct="1">
              <a:defRPr sz="3600" kern="1200">
                <a:solidFill>
                  <a:schemeClr val="lt1"/>
                </a:solidFill>
                <a:latin typeface="+mn-lt"/>
                <a:ea typeface="+mn-ea"/>
                <a:cs typeface="+mn-cs"/>
              </a:defRPr>
            </a:lvl2pPr>
            <a:lvl3pPr marL="1828434" algn="l" defTabSz="1828434" rtl="0" eaLnBrk="1" latinLnBrk="0" hangingPunct="1">
              <a:defRPr sz="3600" kern="1200">
                <a:solidFill>
                  <a:schemeClr val="lt1"/>
                </a:solidFill>
                <a:latin typeface="+mn-lt"/>
                <a:ea typeface="+mn-ea"/>
                <a:cs typeface="+mn-cs"/>
              </a:defRPr>
            </a:lvl3pPr>
            <a:lvl4pPr marL="2742651" algn="l" defTabSz="1828434" rtl="0" eaLnBrk="1" latinLnBrk="0" hangingPunct="1">
              <a:defRPr sz="3600" kern="1200">
                <a:solidFill>
                  <a:schemeClr val="lt1"/>
                </a:solidFill>
                <a:latin typeface="+mn-lt"/>
                <a:ea typeface="+mn-ea"/>
                <a:cs typeface="+mn-cs"/>
              </a:defRPr>
            </a:lvl4pPr>
            <a:lvl5pPr marL="3656868" algn="l" defTabSz="1828434" rtl="0" eaLnBrk="1" latinLnBrk="0" hangingPunct="1">
              <a:defRPr sz="3600" kern="1200">
                <a:solidFill>
                  <a:schemeClr val="lt1"/>
                </a:solidFill>
                <a:latin typeface="+mn-lt"/>
                <a:ea typeface="+mn-ea"/>
                <a:cs typeface="+mn-cs"/>
              </a:defRPr>
            </a:lvl5pPr>
            <a:lvl6pPr marL="4571086" algn="l" defTabSz="1828434" rtl="0" eaLnBrk="1" latinLnBrk="0" hangingPunct="1">
              <a:defRPr sz="3600" kern="1200">
                <a:solidFill>
                  <a:schemeClr val="lt1"/>
                </a:solidFill>
                <a:latin typeface="+mn-lt"/>
                <a:ea typeface="+mn-ea"/>
                <a:cs typeface="+mn-cs"/>
              </a:defRPr>
            </a:lvl6pPr>
            <a:lvl7pPr marL="5485303" algn="l" defTabSz="1828434" rtl="0" eaLnBrk="1" latinLnBrk="0" hangingPunct="1">
              <a:defRPr sz="3600" kern="1200">
                <a:solidFill>
                  <a:schemeClr val="lt1"/>
                </a:solidFill>
                <a:latin typeface="+mn-lt"/>
                <a:ea typeface="+mn-ea"/>
                <a:cs typeface="+mn-cs"/>
              </a:defRPr>
            </a:lvl7pPr>
            <a:lvl8pPr marL="6399520" algn="l" defTabSz="1828434" rtl="0" eaLnBrk="1" latinLnBrk="0" hangingPunct="1">
              <a:defRPr sz="3600" kern="1200">
                <a:solidFill>
                  <a:schemeClr val="lt1"/>
                </a:solidFill>
                <a:latin typeface="+mn-lt"/>
                <a:ea typeface="+mn-ea"/>
                <a:cs typeface="+mn-cs"/>
              </a:defRPr>
            </a:lvl8pPr>
            <a:lvl9pPr marL="7313737" algn="l" defTabSz="1828434" rtl="0" eaLnBrk="1" latinLnBrk="0" hangingPunct="1">
              <a:defRPr sz="3600" kern="1200">
                <a:solidFill>
                  <a:schemeClr val="lt1"/>
                </a:solidFill>
                <a:latin typeface="+mn-lt"/>
                <a:ea typeface="+mn-ea"/>
                <a:cs typeface="+mn-cs"/>
              </a:defRPr>
            </a:lvl9pPr>
          </a:lstStyle>
          <a:p>
            <a:pPr marL="0" marR="0" lvl="0" indent="0" algn="ctr" defTabSz="1828434"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imSun" panose="02010600030101010101" pitchFamily="2" charset="-122"/>
              <a:ea typeface="+mn-ea"/>
              <a:cs typeface="+mn-cs"/>
            </a:endParaRPr>
          </a:p>
        </p:txBody>
      </p:sp>
      <p:grpSp>
        <p:nvGrpSpPr>
          <p:cNvPr id="60" name="Group 59">
            <a:extLst>
              <a:ext uri="{FF2B5EF4-FFF2-40B4-BE49-F238E27FC236}">
                <a16:creationId xmlns:a16="http://schemas.microsoft.com/office/drawing/2014/main" id="{59F8F3A7-376E-4AA4-AD15-27C43039E7E0}"/>
              </a:ext>
            </a:extLst>
          </p:cNvPr>
          <p:cNvGrpSpPr/>
          <p:nvPr/>
        </p:nvGrpSpPr>
        <p:grpSpPr>
          <a:xfrm>
            <a:off x="9377085" y="1646887"/>
            <a:ext cx="1344168" cy="1344168"/>
            <a:chOff x="9565340" y="1434352"/>
            <a:chExt cx="2205319" cy="2079813"/>
          </a:xfrm>
        </p:grpSpPr>
        <p:pic>
          <p:nvPicPr>
            <p:cNvPr id="61" name="Picture 60">
              <a:extLst>
                <a:ext uri="{FF2B5EF4-FFF2-40B4-BE49-F238E27FC236}">
                  <a16:creationId xmlns:a16="http://schemas.microsoft.com/office/drawing/2014/main" id="{A717736D-EE91-4695-9142-6D4EB03720C5}"/>
                </a:ext>
              </a:extLst>
            </p:cNvPr>
            <p:cNvPicPr>
              <a:picLocks noChangeAspect="1"/>
            </p:cNvPicPr>
            <p:nvPr/>
          </p:nvPicPr>
          <p:blipFill rotWithShape="1">
            <a:blip r:embed="rId7"/>
            <a:srcRect l="73859" t="36079" r="1059" b="33595"/>
            <a:stretch/>
          </p:blipFill>
          <p:spPr>
            <a:xfrm>
              <a:off x="9565340" y="1434352"/>
              <a:ext cx="2205319" cy="2079813"/>
            </a:xfrm>
            <a:prstGeom prst="rect">
              <a:avLst/>
            </a:prstGeom>
          </p:spPr>
        </p:pic>
        <p:sp>
          <p:nvSpPr>
            <p:cNvPr id="64" name="Oval 63">
              <a:extLst>
                <a:ext uri="{FF2B5EF4-FFF2-40B4-BE49-F238E27FC236}">
                  <a16:creationId xmlns:a16="http://schemas.microsoft.com/office/drawing/2014/main" id="{1B599851-01B8-4560-B40B-C2E2ECD572A3}"/>
                </a:ext>
              </a:extLst>
            </p:cNvPr>
            <p:cNvSpPr/>
            <p:nvPr/>
          </p:nvSpPr>
          <p:spPr>
            <a:xfrm>
              <a:off x="9959788" y="1792942"/>
              <a:ext cx="1479177" cy="1335741"/>
            </a:xfrm>
            <a:prstGeom prst="ellipse">
              <a:avLst/>
            </a:prstGeom>
            <a:solidFill>
              <a:srgbClr val="F156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Content Placeholder 2">
            <a:extLst>
              <a:ext uri="{FF2B5EF4-FFF2-40B4-BE49-F238E27FC236}">
                <a16:creationId xmlns:a16="http://schemas.microsoft.com/office/drawing/2014/main" id="{BEB43B82-207A-4294-B1F7-407EE3EB1DE3}"/>
              </a:ext>
            </a:extLst>
          </p:cNvPr>
          <p:cNvSpPr txBox="1">
            <a:spLocks/>
          </p:cNvSpPr>
          <p:nvPr/>
        </p:nvSpPr>
        <p:spPr>
          <a:xfrm>
            <a:off x="901851" y="3374306"/>
            <a:ext cx="2281517" cy="29942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 #units sold</a:t>
            </a:r>
          </a:p>
          <a:p>
            <a:r>
              <a:rPr lang="en-IN" sz="1600" dirty="0"/>
              <a:t>Sub-Category Level details</a:t>
            </a:r>
          </a:p>
          <a:p>
            <a:r>
              <a:rPr lang="en-IN" sz="1600" dirty="0"/>
              <a:t>Delivery dates &amp; SLA</a:t>
            </a:r>
          </a:p>
          <a:p>
            <a:r>
              <a:rPr lang="en-IN" sz="1600" dirty="0"/>
              <a:t>Product procurement SLA</a:t>
            </a:r>
          </a:p>
          <a:p>
            <a:r>
              <a:rPr lang="en-IN" sz="1600" dirty="0"/>
              <a:t>Payment Type</a:t>
            </a:r>
          </a:p>
        </p:txBody>
      </p:sp>
      <p:sp>
        <p:nvSpPr>
          <p:cNvPr id="70" name="Content Placeholder 2">
            <a:extLst>
              <a:ext uri="{FF2B5EF4-FFF2-40B4-BE49-F238E27FC236}">
                <a16:creationId xmlns:a16="http://schemas.microsoft.com/office/drawing/2014/main" id="{331503ED-AA03-42D1-823A-667D0C55D530}"/>
              </a:ext>
            </a:extLst>
          </p:cNvPr>
          <p:cNvSpPr txBox="1">
            <a:spLocks/>
          </p:cNvSpPr>
          <p:nvPr/>
        </p:nvSpPr>
        <p:spPr>
          <a:xfrm>
            <a:off x="3945896" y="3297798"/>
            <a:ext cx="2281517" cy="14065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GMV</a:t>
            </a:r>
          </a:p>
          <a:p>
            <a:r>
              <a:rPr lang="en-IN" sz="1600" dirty="0"/>
              <a:t>Product MRP</a:t>
            </a:r>
          </a:p>
        </p:txBody>
      </p:sp>
      <p:sp>
        <p:nvSpPr>
          <p:cNvPr id="71" name="Content Placeholder 2">
            <a:extLst>
              <a:ext uri="{FF2B5EF4-FFF2-40B4-BE49-F238E27FC236}">
                <a16:creationId xmlns:a16="http://schemas.microsoft.com/office/drawing/2014/main" id="{9D1B4E2A-7553-4C1F-AEC0-7797DEF622D3}"/>
              </a:ext>
            </a:extLst>
          </p:cNvPr>
          <p:cNvSpPr txBox="1">
            <a:spLocks/>
          </p:cNvSpPr>
          <p:nvPr/>
        </p:nvSpPr>
        <p:spPr>
          <a:xfrm>
            <a:off x="6789684" y="3286408"/>
            <a:ext cx="2281517" cy="24525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Weekly level sales data</a:t>
            </a:r>
          </a:p>
          <a:p>
            <a:r>
              <a:rPr lang="en-IN" sz="1600" dirty="0"/>
              <a:t>Monthly level Investment data</a:t>
            </a:r>
          </a:p>
          <a:p>
            <a:r>
              <a:rPr lang="en-IN" sz="1600" dirty="0"/>
              <a:t>Holiday Event</a:t>
            </a:r>
          </a:p>
          <a:p>
            <a:r>
              <a:rPr lang="en-IN" sz="1600" dirty="0"/>
              <a:t>Salary day Event</a:t>
            </a:r>
          </a:p>
        </p:txBody>
      </p:sp>
      <p:sp>
        <p:nvSpPr>
          <p:cNvPr id="72" name="Content Placeholder 2">
            <a:extLst>
              <a:ext uri="{FF2B5EF4-FFF2-40B4-BE49-F238E27FC236}">
                <a16:creationId xmlns:a16="http://schemas.microsoft.com/office/drawing/2014/main" id="{C87B3F1E-8BFF-4014-BC31-16F3079B77BC}"/>
              </a:ext>
            </a:extLst>
          </p:cNvPr>
          <p:cNvSpPr txBox="1">
            <a:spLocks/>
          </p:cNvSpPr>
          <p:nvPr/>
        </p:nvSpPr>
        <p:spPr>
          <a:xfrm>
            <a:off x="9833729" y="3222809"/>
            <a:ext cx="2030504" cy="29942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600" dirty="0"/>
              <a:t>Marketing Investments</a:t>
            </a:r>
          </a:p>
          <a:p>
            <a:r>
              <a:rPr lang="en-IN" sz="1600" dirty="0"/>
              <a:t>Discounts</a:t>
            </a:r>
          </a:p>
        </p:txBody>
      </p:sp>
      <p:sp>
        <p:nvSpPr>
          <p:cNvPr id="73" name="Oval 72">
            <a:extLst>
              <a:ext uri="{FF2B5EF4-FFF2-40B4-BE49-F238E27FC236}">
                <a16:creationId xmlns:a16="http://schemas.microsoft.com/office/drawing/2014/main" id="{F3A44223-9660-4905-A803-CA5F8B2DD1F2}"/>
              </a:ext>
            </a:extLst>
          </p:cNvPr>
          <p:cNvSpPr/>
          <p:nvPr/>
        </p:nvSpPr>
        <p:spPr>
          <a:xfrm>
            <a:off x="904298" y="1880445"/>
            <a:ext cx="816928" cy="770952"/>
          </a:xfrm>
          <a:prstGeom prst="ellipse">
            <a:avLst/>
          </a:prstGeom>
          <a:solidFill>
            <a:srgbClr val="0090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a:extLst>
              <a:ext uri="{FF2B5EF4-FFF2-40B4-BE49-F238E27FC236}">
                <a16:creationId xmlns:a16="http://schemas.microsoft.com/office/drawing/2014/main" id="{99E0DAEA-7713-4A39-878E-12564CE75331}"/>
              </a:ext>
            </a:extLst>
          </p:cNvPr>
          <p:cNvSpPr txBox="1"/>
          <p:nvPr/>
        </p:nvSpPr>
        <p:spPr>
          <a:xfrm>
            <a:off x="807274" y="2162759"/>
            <a:ext cx="1030149" cy="261610"/>
          </a:xfrm>
          <a:prstGeom prst="rect">
            <a:avLst/>
          </a:prstGeom>
          <a:noFill/>
        </p:spPr>
        <p:txBody>
          <a:bodyPr wrap="square">
            <a:spAutoFit/>
          </a:bodyPr>
          <a:lstStyle/>
          <a:p>
            <a:pPr algn="ctr"/>
            <a:r>
              <a:rPr lang="en-US" sz="1100" dirty="0">
                <a:solidFill>
                  <a:schemeClr val="bg1"/>
                </a:solidFill>
                <a:latin typeface="Copperplate Gothic Bold" panose="020E0705020206020404" pitchFamily="34" charset="0"/>
              </a:rPr>
              <a:t>PRODUCT</a:t>
            </a:r>
          </a:p>
        </p:txBody>
      </p:sp>
      <p:sp>
        <p:nvSpPr>
          <p:cNvPr id="75" name="TextBox 74">
            <a:extLst>
              <a:ext uri="{FF2B5EF4-FFF2-40B4-BE49-F238E27FC236}">
                <a16:creationId xmlns:a16="http://schemas.microsoft.com/office/drawing/2014/main" id="{C955C69B-33EF-4D09-8305-DE14E593DAF6}"/>
              </a:ext>
            </a:extLst>
          </p:cNvPr>
          <p:cNvSpPr txBox="1"/>
          <p:nvPr/>
        </p:nvSpPr>
        <p:spPr>
          <a:xfrm>
            <a:off x="3628918" y="2158086"/>
            <a:ext cx="1169314" cy="261610"/>
          </a:xfrm>
          <a:prstGeom prst="rect">
            <a:avLst/>
          </a:prstGeom>
          <a:noFill/>
        </p:spPr>
        <p:txBody>
          <a:bodyPr wrap="square" rtlCol="0">
            <a:spAutoFit/>
          </a:bodyPr>
          <a:lstStyle/>
          <a:p>
            <a:pPr algn="ctr"/>
            <a:r>
              <a:rPr lang="en-US" sz="1100" dirty="0">
                <a:solidFill>
                  <a:schemeClr val="bg1"/>
                </a:solidFill>
                <a:latin typeface="Copperplate Gothic Bold" panose="020E0705020206020404" pitchFamily="34" charset="0"/>
              </a:rPr>
              <a:t>PRICE</a:t>
            </a:r>
          </a:p>
        </p:txBody>
      </p:sp>
      <p:sp>
        <p:nvSpPr>
          <p:cNvPr id="76" name="TextBox 75">
            <a:extLst>
              <a:ext uri="{FF2B5EF4-FFF2-40B4-BE49-F238E27FC236}">
                <a16:creationId xmlns:a16="http://schemas.microsoft.com/office/drawing/2014/main" id="{397EB2D2-DC9C-4AAA-AC9E-95C6142954FC}"/>
              </a:ext>
            </a:extLst>
          </p:cNvPr>
          <p:cNvSpPr txBox="1"/>
          <p:nvPr/>
        </p:nvSpPr>
        <p:spPr>
          <a:xfrm>
            <a:off x="6672065" y="2158086"/>
            <a:ext cx="918614" cy="261610"/>
          </a:xfrm>
          <a:prstGeom prst="rect">
            <a:avLst/>
          </a:prstGeom>
          <a:noFill/>
        </p:spPr>
        <p:txBody>
          <a:bodyPr wrap="square" rtlCol="0">
            <a:spAutoFit/>
          </a:bodyPr>
          <a:lstStyle/>
          <a:p>
            <a:pPr algn="ctr"/>
            <a:r>
              <a:rPr lang="en-US" sz="1100" dirty="0">
                <a:solidFill>
                  <a:schemeClr val="bg1"/>
                </a:solidFill>
                <a:latin typeface="Copperplate Gothic Bold" panose="020E0705020206020404" pitchFamily="34" charset="0"/>
              </a:rPr>
              <a:t>TIME</a:t>
            </a:r>
          </a:p>
        </p:txBody>
      </p:sp>
      <p:sp>
        <p:nvSpPr>
          <p:cNvPr id="77" name="TextBox 76">
            <a:extLst>
              <a:ext uri="{FF2B5EF4-FFF2-40B4-BE49-F238E27FC236}">
                <a16:creationId xmlns:a16="http://schemas.microsoft.com/office/drawing/2014/main" id="{1343E318-5646-476C-B4B7-E6D28224F294}"/>
              </a:ext>
            </a:extLst>
          </p:cNvPr>
          <p:cNvSpPr txBox="1"/>
          <p:nvPr/>
        </p:nvSpPr>
        <p:spPr>
          <a:xfrm>
            <a:off x="9482883" y="2162759"/>
            <a:ext cx="1170821" cy="261610"/>
          </a:xfrm>
          <a:prstGeom prst="rect">
            <a:avLst/>
          </a:prstGeom>
          <a:noFill/>
        </p:spPr>
        <p:txBody>
          <a:bodyPr wrap="square" rtlCol="0">
            <a:spAutoFit/>
          </a:bodyPr>
          <a:lstStyle/>
          <a:p>
            <a:pPr algn="ctr"/>
            <a:r>
              <a:rPr lang="en-US" sz="1100" dirty="0">
                <a:solidFill>
                  <a:schemeClr val="bg1"/>
                </a:solidFill>
                <a:latin typeface="Copperplate Gothic Bold" panose="020E0705020206020404" pitchFamily="34" charset="0"/>
              </a:rPr>
              <a:t>PROMOTION</a:t>
            </a:r>
          </a:p>
        </p:txBody>
      </p:sp>
      <p:sp>
        <p:nvSpPr>
          <p:cNvPr id="78" name="Title 1">
            <a:extLst>
              <a:ext uri="{FF2B5EF4-FFF2-40B4-BE49-F238E27FC236}">
                <a16:creationId xmlns:a16="http://schemas.microsoft.com/office/drawing/2014/main" id="{4AD0F894-BD2C-4354-B21E-086218673D27}"/>
              </a:ext>
            </a:extLst>
          </p:cNvPr>
          <p:cNvSpPr>
            <a:spLocks noGrp="1"/>
          </p:cNvSpPr>
          <p:nvPr>
            <p:ph type="title"/>
          </p:nvPr>
        </p:nvSpPr>
        <p:spPr>
          <a:xfrm>
            <a:off x="2018223" y="0"/>
            <a:ext cx="10515600" cy="1004047"/>
          </a:xfrm>
        </p:spPr>
        <p:txBody>
          <a:bodyPr/>
          <a:lstStyle/>
          <a:p>
            <a:r>
              <a:rPr lang="en-IN" b="1" dirty="0">
                <a:solidFill>
                  <a:schemeClr val="tx1">
                    <a:lumMod val="95000"/>
                    <a:lumOff val="5000"/>
                  </a:schemeClr>
                </a:solidFill>
                <a:cs typeface="Aharoni" panose="020B0604020202020204" pitchFamily="2" charset="-79"/>
              </a:rPr>
              <a:t>Data Availability &amp; </a:t>
            </a:r>
            <a:r>
              <a:rPr lang="en-IN" sz="4000" b="1" dirty="0">
                <a:solidFill>
                  <a:schemeClr val="tx1">
                    <a:lumMod val="95000"/>
                    <a:lumOff val="5000"/>
                  </a:schemeClr>
                </a:solidFill>
                <a:cs typeface="Aharoni" panose="020B0604020202020204" pitchFamily="2" charset="-79"/>
              </a:rPr>
              <a:t>Understanding</a:t>
            </a:r>
            <a:endParaRPr lang="en-IN" b="1" dirty="0">
              <a:solidFill>
                <a:schemeClr val="tx1">
                  <a:lumMod val="95000"/>
                  <a:lumOff val="5000"/>
                </a:schemeClr>
              </a:solidFill>
              <a:cs typeface="Aharoni" panose="020B0604020202020204" pitchFamily="2" charset="-79"/>
            </a:endParaRPr>
          </a:p>
        </p:txBody>
      </p:sp>
      <p:sp>
        <p:nvSpPr>
          <p:cNvPr id="79" name="Titel 2">
            <a:extLst>
              <a:ext uri="{FF2B5EF4-FFF2-40B4-BE49-F238E27FC236}">
                <a16:creationId xmlns:a16="http://schemas.microsoft.com/office/drawing/2014/main" id="{DA47860A-EE44-4D67-A2B4-FA4E249DE6AE}"/>
              </a:ext>
            </a:extLst>
          </p:cNvPr>
          <p:cNvSpPr txBox="1">
            <a:spLocks/>
          </p:cNvSpPr>
          <p:nvPr/>
        </p:nvSpPr>
        <p:spPr>
          <a:xfrm>
            <a:off x="381000" y="381000"/>
            <a:ext cx="11430000" cy="705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de-DE" dirty="0"/>
          </a:p>
        </p:txBody>
      </p:sp>
    </p:spTree>
    <p:extLst>
      <p:ext uri="{BB962C8B-B14F-4D97-AF65-F5344CB8AC3E}">
        <p14:creationId xmlns:p14="http://schemas.microsoft.com/office/powerpoint/2010/main" val="1122972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51020" y="4777124"/>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11" name="Title 1">
            <a:extLst>
              <a:ext uri="{FF2B5EF4-FFF2-40B4-BE49-F238E27FC236}">
                <a16:creationId xmlns:a16="http://schemas.microsoft.com/office/drawing/2014/main" id="{ABE0D58A-23C8-4A87-A84A-747BE070B55B}"/>
              </a:ext>
            </a:extLst>
          </p:cNvPr>
          <p:cNvSpPr>
            <a:spLocks noGrp="1"/>
          </p:cNvSpPr>
          <p:nvPr>
            <p:ph type="title"/>
          </p:nvPr>
        </p:nvSpPr>
        <p:spPr>
          <a:xfrm>
            <a:off x="2030506" y="0"/>
            <a:ext cx="10515600" cy="1004047"/>
          </a:xfrm>
        </p:spPr>
        <p:txBody>
          <a:bodyPr/>
          <a:lstStyle/>
          <a:p>
            <a:r>
              <a:rPr lang="en-IN" b="1" dirty="0">
                <a:solidFill>
                  <a:schemeClr val="tx1">
                    <a:lumMod val="95000"/>
                    <a:lumOff val="5000"/>
                  </a:schemeClr>
                </a:solidFill>
              </a:rPr>
              <a:t>Data </a:t>
            </a:r>
            <a:r>
              <a:rPr lang="en-IN" sz="4000" b="1" dirty="0">
                <a:solidFill>
                  <a:schemeClr val="tx1">
                    <a:lumMod val="95000"/>
                    <a:lumOff val="5000"/>
                  </a:schemeClr>
                </a:solidFill>
              </a:rPr>
              <a:t>Preparation Steps</a:t>
            </a:r>
            <a:endParaRPr lang="en-IN" b="1" dirty="0">
              <a:solidFill>
                <a:schemeClr val="tx1">
                  <a:lumMod val="95000"/>
                  <a:lumOff val="5000"/>
                </a:schemeClr>
              </a:solidFill>
            </a:endParaRPr>
          </a:p>
        </p:txBody>
      </p:sp>
      <p:sp>
        <p:nvSpPr>
          <p:cNvPr id="2" name="Rectangle: Rounded Corners 1">
            <a:extLst>
              <a:ext uri="{FF2B5EF4-FFF2-40B4-BE49-F238E27FC236}">
                <a16:creationId xmlns:a16="http://schemas.microsoft.com/office/drawing/2014/main" id="{07765CB4-86A7-48EC-A9F4-2C0DE249EE6C}"/>
              </a:ext>
            </a:extLst>
          </p:cNvPr>
          <p:cNvSpPr/>
          <p:nvPr/>
        </p:nvSpPr>
        <p:spPr>
          <a:xfrm>
            <a:off x="62752" y="2321858"/>
            <a:ext cx="2743200" cy="1532966"/>
          </a:xfrm>
          <a:prstGeom prst="roundRect">
            <a:avLst/>
          </a:prstGeom>
          <a:solidFill>
            <a:srgbClr val="7500C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Dropping insignificant variables</a:t>
            </a:r>
          </a:p>
          <a:p>
            <a:pPr algn="ctr"/>
            <a:endParaRPr lang="en-IN" b="1" dirty="0">
              <a:solidFill>
                <a:schemeClr val="bg1"/>
              </a:solidFill>
            </a:endParaRPr>
          </a:p>
          <a:p>
            <a:pPr algn="ctr"/>
            <a:endParaRPr lang="en-IN" b="1" dirty="0">
              <a:solidFill>
                <a:schemeClr val="bg1"/>
              </a:solidFill>
            </a:endParaRPr>
          </a:p>
          <a:p>
            <a:pPr algn="ctr"/>
            <a:endParaRPr lang="en-IN" b="1" dirty="0">
              <a:solidFill>
                <a:schemeClr val="bg1"/>
              </a:solidFill>
            </a:endParaRPr>
          </a:p>
        </p:txBody>
      </p:sp>
      <p:sp>
        <p:nvSpPr>
          <p:cNvPr id="7" name="Content Placeholder 6">
            <a:extLst>
              <a:ext uri="{FF2B5EF4-FFF2-40B4-BE49-F238E27FC236}">
                <a16:creationId xmlns:a16="http://schemas.microsoft.com/office/drawing/2014/main" id="{9C1B7A6A-908F-45CD-8FED-B01890FD371D}"/>
              </a:ext>
            </a:extLst>
          </p:cNvPr>
          <p:cNvSpPr>
            <a:spLocks noGrp="1"/>
          </p:cNvSpPr>
          <p:nvPr>
            <p:ph sz="half" idx="2"/>
          </p:nvPr>
        </p:nvSpPr>
        <p:spPr>
          <a:xfrm>
            <a:off x="194327" y="2971240"/>
            <a:ext cx="2799882" cy="793937"/>
          </a:xfrm>
        </p:spPr>
        <p:txBody>
          <a:bodyPr>
            <a:normAutofit/>
          </a:bodyPr>
          <a:lstStyle/>
          <a:p>
            <a:r>
              <a:rPr lang="en-IN" sz="1000" dirty="0">
                <a:solidFill>
                  <a:schemeClr val="bg1"/>
                </a:solidFill>
              </a:rPr>
              <a:t>Dropped columns (‘deliverybdays’, ’</a:t>
            </a:r>
            <a:r>
              <a:rPr lang="en-IN" sz="1000" dirty="0" err="1">
                <a:solidFill>
                  <a:schemeClr val="bg1"/>
                </a:solidFill>
              </a:rPr>
              <a:t>deliverycdays</a:t>
            </a:r>
            <a:r>
              <a:rPr lang="en-IN" sz="1000" dirty="0">
                <a:solidFill>
                  <a:schemeClr val="bg1"/>
                </a:solidFill>
              </a:rPr>
              <a:t>’) with single unique values</a:t>
            </a:r>
          </a:p>
          <a:p>
            <a:r>
              <a:rPr lang="en-IN" sz="1000" dirty="0">
                <a:solidFill>
                  <a:schemeClr val="bg1"/>
                </a:solidFill>
              </a:rPr>
              <a:t>Dropped columns that were insignificant to the analysis (‘</a:t>
            </a:r>
            <a:r>
              <a:rPr lang="en-IN" sz="1000" dirty="0" err="1">
                <a:solidFill>
                  <a:schemeClr val="bg1"/>
                </a:solidFill>
              </a:rPr>
              <a:t>pincode</a:t>
            </a:r>
            <a:r>
              <a:rPr lang="en-IN" sz="1000" dirty="0">
                <a:solidFill>
                  <a:schemeClr val="bg1"/>
                </a:solidFill>
              </a:rPr>
              <a:t>’, ‘</a:t>
            </a:r>
            <a:r>
              <a:rPr lang="en-IN" sz="1000" dirty="0" err="1">
                <a:solidFill>
                  <a:schemeClr val="bg1"/>
                </a:solidFill>
              </a:rPr>
              <a:t>cust_id</a:t>
            </a:r>
            <a:r>
              <a:rPr lang="en-IN" sz="1000" dirty="0">
                <a:solidFill>
                  <a:schemeClr val="bg1"/>
                </a:solidFill>
              </a:rPr>
              <a:t>’)</a:t>
            </a:r>
          </a:p>
          <a:p>
            <a:endParaRPr lang="en-IN" sz="1000" dirty="0">
              <a:solidFill>
                <a:schemeClr val="bg1"/>
              </a:solidFill>
            </a:endParaRPr>
          </a:p>
        </p:txBody>
      </p:sp>
      <p:grpSp>
        <p:nvGrpSpPr>
          <p:cNvPr id="29" name="Group 28">
            <a:extLst>
              <a:ext uri="{FF2B5EF4-FFF2-40B4-BE49-F238E27FC236}">
                <a16:creationId xmlns:a16="http://schemas.microsoft.com/office/drawing/2014/main" id="{DD715C4F-707B-4090-BF5F-9E0EC5C77811}"/>
              </a:ext>
            </a:extLst>
          </p:cNvPr>
          <p:cNvGrpSpPr/>
          <p:nvPr/>
        </p:nvGrpSpPr>
        <p:grpSpPr>
          <a:xfrm>
            <a:off x="89647" y="4419598"/>
            <a:ext cx="2752163" cy="1568827"/>
            <a:chOff x="672353" y="2931457"/>
            <a:chExt cx="2931458" cy="1237130"/>
          </a:xfrm>
          <a:solidFill>
            <a:srgbClr val="460073"/>
          </a:solidFill>
          <a:effectLst>
            <a:outerShdw blurRad="50800" dist="38100" dir="2700000" algn="tl" rotWithShape="0">
              <a:prstClr val="black">
                <a:alpha val="40000"/>
              </a:prstClr>
            </a:outerShdw>
          </a:effectLst>
        </p:grpSpPr>
        <p:sp>
          <p:nvSpPr>
            <p:cNvPr id="14" name="Rectangle: Rounded Corners 13">
              <a:extLst>
                <a:ext uri="{FF2B5EF4-FFF2-40B4-BE49-F238E27FC236}">
                  <a16:creationId xmlns:a16="http://schemas.microsoft.com/office/drawing/2014/main" id="{DDE44C49-3573-4238-8592-AE47FA4F5D55}"/>
                </a:ext>
              </a:extLst>
            </p:cNvPr>
            <p:cNvSpPr/>
            <p:nvPr/>
          </p:nvSpPr>
          <p:spPr>
            <a:xfrm>
              <a:off x="672353" y="2931457"/>
              <a:ext cx="2886635" cy="1237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Treating NULL values</a:t>
              </a:r>
            </a:p>
            <a:p>
              <a:pPr algn="ctr"/>
              <a:endParaRPr lang="en-IN" b="1" dirty="0">
                <a:solidFill>
                  <a:schemeClr val="bg1"/>
                </a:solidFill>
              </a:endParaRPr>
            </a:p>
          </p:txBody>
        </p:sp>
        <p:sp>
          <p:nvSpPr>
            <p:cNvPr id="20" name="Content Placeholder 6">
              <a:extLst>
                <a:ext uri="{FF2B5EF4-FFF2-40B4-BE49-F238E27FC236}">
                  <a16:creationId xmlns:a16="http://schemas.microsoft.com/office/drawing/2014/main" id="{0BE314D7-7AB3-4EE4-AACC-0BC121E57C50}"/>
                </a:ext>
              </a:extLst>
            </p:cNvPr>
            <p:cNvSpPr txBox="1">
              <a:spLocks/>
            </p:cNvSpPr>
            <p:nvPr/>
          </p:nvSpPr>
          <p:spPr>
            <a:xfrm>
              <a:off x="803929" y="3625665"/>
              <a:ext cx="2799882" cy="39052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dirty="0">
                  <a:solidFill>
                    <a:schemeClr val="bg1"/>
                  </a:solidFill>
                </a:rPr>
                <a:t>Dropped rows from dataset where </a:t>
              </a:r>
              <a:r>
                <a:rPr lang="en-IN" sz="1000" dirty="0" err="1">
                  <a:solidFill>
                    <a:schemeClr val="bg1"/>
                  </a:solidFill>
                </a:rPr>
                <a:t>gmv</a:t>
              </a:r>
              <a:r>
                <a:rPr lang="en-IN" sz="1000" dirty="0">
                  <a:solidFill>
                    <a:schemeClr val="bg1"/>
                  </a:solidFill>
                </a:rPr>
                <a:t> and unit values were NULL</a:t>
              </a:r>
            </a:p>
          </p:txBody>
        </p:sp>
      </p:grpSp>
      <p:grpSp>
        <p:nvGrpSpPr>
          <p:cNvPr id="28" name="Group 27">
            <a:extLst>
              <a:ext uri="{FF2B5EF4-FFF2-40B4-BE49-F238E27FC236}">
                <a16:creationId xmlns:a16="http://schemas.microsoft.com/office/drawing/2014/main" id="{885B537C-A670-4143-BD79-B0A412EFC566}"/>
              </a:ext>
            </a:extLst>
          </p:cNvPr>
          <p:cNvGrpSpPr/>
          <p:nvPr/>
        </p:nvGrpSpPr>
        <p:grpSpPr>
          <a:xfrm>
            <a:off x="9490639" y="4353312"/>
            <a:ext cx="2752165" cy="1577788"/>
            <a:chOff x="654869" y="4589930"/>
            <a:chExt cx="2997107" cy="1577788"/>
          </a:xfrm>
          <a:solidFill>
            <a:srgbClr val="7500C0"/>
          </a:solidFill>
          <a:effectLst>
            <a:outerShdw blurRad="50800" dist="38100" dir="2700000" algn="tl" rotWithShape="0">
              <a:prstClr val="black">
                <a:alpha val="40000"/>
              </a:prstClr>
            </a:outerShdw>
          </a:effectLst>
        </p:grpSpPr>
        <p:sp>
          <p:nvSpPr>
            <p:cNvPr id="16" name="Rectangle: Rounded Corners 15">
              <a:extLst>
                <a:ext uri="{FF2B5EF4-FFF2-40B4-BE49-F238E27FC236}">
                  <a16:creationId xmlns:a16="http://schemas.microsoft.com/office/drawing/2014/main" id="{D56469D5-0794-4A98-B870-128BFA52301F}"/>
                </a:ext>
              </a:extLst>
            </p:cNvPr>
            <p:cNvSpPr/>
            <p:nvPr/>
          </p:nvSpPr>
          <p:spPr>
            <a:xfrm>
              <a:off x="690283" y="4589930"/>
              <a:ext cx="2886635" cy="15777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Outlier Treatment</a:t>
              </a:r>
            </a:p>
            <a:p>
              <a:pPr algn="ctr"/>
              <a:endParaRPr lang="en-IN" b="1" dirty="0">
                <a:solidFill>
                  <a:schemeClr val="bg1"/>
                </a:solidFill>
              </a:endParaRPr>
            </a:p>
            <a:p>
              <a:pPr algn="ctr"/>
              <a:endParaRPr lang="en-IN" b="1" dirty="0">
                <a:solidFill>
                  <a:schemeClr val="bg1"/>
                </a:solidFill>
              </a:endParaRPr>
            </a:p>
            <a:p>
              <a:pPr algn="ctr"/>
              <a:endParaRPr lang="en-IN" b="1" dirty="0">
                <a:solidFill>
                  <a:schemeClr val="bg1"/>
                </a:solidFill>
              </a:endParaRPr>
            </a:p>
          </p:txBody>
        </p:sp>
        <p:sp>
          <p:nvSpPr>
            <p:cNvPr id="21" name="Content Placeholder 6">
              <a:extLst>
                <a:ext uri="{FF2B5EF4-FFF2-40B4-BE49-F238E27FC236}">
                  <a16:creationId xmlns:a16="http://schemas.microsoft.com/office/drawing/2014/main" id="{869D00D3-81D5-4CC8-9B27-8D9A17119565}"/>
                </a:ext>
              </a:extLst>
            </p:cNvPr>
            <p:cNvSpPr txBox="1">
              <a:spLocks/>
            </p:cNvSpPr>
            <p:nvPr/>
          </p:nvSpPr>
          <p:spPr>
            <a:xfrm>
              <a:off x="654869" y="5167261"/>
              <a:ext cx="2997107" cy="9194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1000" dirty="0">
                  <a:solidFill>
                    <a:schemeClr val="bg1"/>
                  </a:solidFill>
                </a:rPr>
                <a:t>CAPPED the values above 90 percentile to the value corresponding to 90 percentile for SLA and </a:t>
              </a:r>
              <a:r>
                <a:rPr lang="en-US" sz="1000" dirty="0" err="1">
                  <a:solidFill>
                    <a:schemeClr val="bg1"/>
                  </a:solidFill>
                </a:rPr>
                <a:t>procurement_sla</a:t>
              </a:r>
              <a:endParaRPr lang="en-US" sz="1000" dirty="0">
                <a:solidFill>
                  <a:schemeClr val="bg1"/>
                </a:solidFill>
              </a:endParaRPr>
            </a:p>
            <a:p>
              <a:pPr algn="l"/>
              <a:r>
                <a:rPr lang="en-IN" sz="1000" dirty="0">
                  <a:solidFill>
                    <a:schemeClr val="bg1"/>
                  </a:solidFill>
                </a:rPr>
                <a:t>Capped GMV values between 25-75 interquartile range</a:t>
              </a:r>
            </a:p>
          </p:txBody>
        </p:sp>
      </p:grpSp>
      <p:grpSp>
        <p:nvGrpSpPr>
          <p:cNvPr id="6" name="Group 5">
            <a:extLst>
              <a:ext uri="{FF2B5EF4-FFF2-40B4-BE49-F238E27FC236}">
                <a16:creationId xmlns:a16="http://schemas.microsoft.com/office/drawing/2014/main" id="{872246AB-9EFD-4D62-8CD9-5022C9ADC761}"/>
              </a:ext>
            </a:extLst>
          </p:cNvPr>
          <p:cNvGrpSpPr/>
          <p:nvPr/>
        </p:nvGrpSpPr>
        <p:grpSpPr>
          <a:xfrm>
            <a:off x="6311153" y="4383743"/>
            <a:ext cx="2943901" cy="1586753"/>
            <a:chOff x="4177553" y="1156447"/>
            <a:chExt cx="2943901" cy="1443318"/>
          </a:xfrm>
          <a:solidFill>
            <a:srgbClr val="A100FF"/>
          </a:solidFill>
          <a:effectLst>
            <a:outerShdw blurRad="50800" dist="38100" dir="2700000" algn="tl" rotWithShape="0">
              <a:prstClr val="black">
                <a:alpha val="40000"/>
              </a:prstClr>
            </a:outerShdw>
          </a:effectLst>
        </p:grpSpPr>
        <p:sp>
          <p:nvSpPr>
            <p:cNvPr id="15" name="Rectangle: Rounded Corners 14">
              <a:extLst>
                <a:ext uri="{FF2B5EF4-FFF2-40B4-BE49-F238E27FC236}">
                  <a16:creationId xmlns:a16="http://schemas.microsoft.com/office/drawing/2014/main" id="{624CF627-C379-45AE-8594-BD851C083C94}"/>
                </a:ext>
              </a:extLst>
            </p:cNvPr>
            <p:cNvSpPr/>
            <p:nvPr/>
          </p:nvSpPr>
          <p:spPr>
            <a:xfrm>
              <a:off x="4177553" y="1156447"/>
              <a:ext cx="2886635" cy="144331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Calculated new fields</a:t>
              </a:r>
            </a:p>
            <a:p>
              <a:pPr algn="ctr"/>
              <a:endParaRPr lang="en-IN" b="1" dirty="0">
                <a:solidFill>
                  <a:schemeClr val="bg1"/>
                </a:solidFill>
              </a:endParaRPr>
            </a:p>
            <a:p>
              <a:pPr algn="ctr"/>
              <a:endParaRPr lang="en-IN" b="1" dirty="0">
                <a:solidFill>
                  <a:schemeClr val="bg1"/>
                </a:solidFill>
              </a:endParaRPr>
            </a:p>
            <a:p>
              <a:pPr algn="ctr"/>
              <a:endParaRPr lang="en-IN" b="1" dirty="0">
                <a:solidFill>
                  <a:schemeClr val="bg1"/>
                </a:solidFill>
              </a:endParaRPr>
            </a:p>
          </p:txBody>
        </p:sp>
        <p:sp>
          <p:nvSpPr>
            <p:cNvPr id="24" name="Content Placeholder 6">
              <a:extLst>
                <a:ext uri="{FF2B5EF4-FFF2-40B4-BE49-F238E27FC236}">
                  <a16:creationId xmlns:a16="http://schemas.microsoft.com/office/drawing/2014/main" id="{63B8AE61-2FB7-4F21-AB4E-036E506247E5}"/>
                </a:ext>
              </a:extLst>
            </p:cNvPr>
            <p:cNvSpPr txBox="1">
              <a:spLocks/>
            </p:cNvSpPr>
            <p:nvPr/>
          </p:nvSpPr>
          <p:spPr>
            <a:xfrm>
              <a:off x="4321572" y="1741102"/>
              <a:ext cx="2799882" cy="784970"/>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dirty="0">
                  <a:solidFill>
                    <a:schemeClr val="bg1"/>
                  </a:solidFill>
                </a:rPr>
                <a:t>Calculated </a:t>
              </a:r>
              <a:r>
                <a:rPr lang="en-IN" sz="1000" dirty="0" err="1">
                  <a:solidFill>
                    <a:schemeClr val="bg1"/>
                  </a:solidFill>
                </a:rPr>
                <a:t>gmv</a:t>
              </a:r>
              <a:r>
                <a:rPr lang="en-IN" sz="1000" dirty="0">
                  <a:solidFill>
                    <a:schemeClr val="bg1"/>
                  </a:solidFill>
                </a:rPr>
                <a:t>/unit = </a:t>
              </a:r>
              <a:r>
                <a:rPr lang="en-IN" sz="1000" dirty="0" err="1">
                  <a:solidFill>
                    <a:schemeClr val="bg1"/>
                  </a:solidFill>
                </a:rPr>
                <a:t>gmv</a:t>
              </a:r>
              <a:r>
                <a:rPr lang="en-IN" sz="1000" dirty="0">
                  <a:solidFill>
                    <a:schemeClr val="bg1"/>
                  </a:solidFill>
                </a:rPr>
                <a:t>/units</a:t>
              </a:r>
            </a:p>
            <a:p>
              <a:r>
                <a:rPr lang="en-IN" sz="1000" dirty="0">
                  <a:solidFill>
                    <a:schemeClr val="bg1"/>
                  </a:solidFill>
                </a:rPr>
                <a:t>Calculated Discount = (</a:t>
              </a:r>
              <a:r>
                <a:rPr lang="en-IN" sz="1000" dirty="0" err="1">
                  <a:solidFill>
                    <a:schemeClr val="bg1"/>
                  </a:solidFill>
                </a:rPr>
                <a:t>product_MRP-gmv_per_unit</a:t>
              </a:r>
              <a:r>
                <a:rPr lang="en-IN" sz="1000" dirty="0">
                  <a:solidFill>
                    <a:schemeClr val="bg1"/>
                  </a:solidFill>
                </a:rPr>
                <a:t>)/product MRP</a:t>
              </a:r>
            </a:p>
            <a:p>
              <a:r>
                <a:rPr lang="en-IN" sz="1000" dirty="0">
                  <a:solidFill>
                    <a:schemeClr val="bg1"/>
                  </a:solidFill>
                </a:rPr>
                <a:t>Calculated Value = </a:t>
              </a:r>
              <a:r>
                <a:rPr lang="en-IN" sz="1000" dirty="0" err="1">
                  <a:solidFill>
                    <a:schemeClr val="bg1"/>
                  </a:solidFill>
                </a:rPr>
                <a:t>product_MRP</a:t>
              </a:r>
              <a:r>
                <a:rPr lang="en-IN" sz="1000" dirty="0">
                  <a:solidFill>
                    <a:schemeClr val="bg1"/>
                  </a:solidFill>
                </a:rPr>
                <a:t>*units</a:t>
              </a:r>
            </a:p>
            <a:p>
              <a:endParaRPr lang="en-IN" sz="1000" dirty="0">
                <a:solidFill>
                  <a:schemeClr val="bg1"/>
                </a:solidFill>
              </a:endParaRPr>
            </a:p>
          </p:txBody>
        </p:sp>
      </p:grpSp>
      <p:grpSp>
        <p:nvGrpSpPr>
          <p:cNvPr id="27" name="Group 26">
            <a:extLst>
              <a:ext uri="{FF2B5EF4-FFF2-40B4-BE49-F238E27FC236}">
                <a16:creationId xmlns:a16="http://schemas.microsoft.com/office/drawing/2014/main" id="{B2A1A4CB-27F9-45A8-A287-4E5025E41BEF}"/>
              </a:ext>
            </a:extLst>
          </p:cNvPr>
          <p:cNvGrpSpPr/>
          <p:nvPr/>
        </p:nvGrpSpPr>
        <p:grpSpPr>
          <a:xfrm>
            <a:off x="9529484" y="2268073"/>
            <a:ext cx="2678675" cy="1568822"/>
            <a:chOff x="4177554" y="2913530"/>
            <a:chExt cx="2929261" cy="1290916"/>
          </a:xfrm>
          <a:solidFill>
            <a:srgbClr val="460073"/>
          </a:solidFill>
          <a:effectLst>
            <a:outerShdw blurRad="50800" dist="38100" dir="2700000" algn="tl" rotWithShape="0">
              <a:prstClr val="black">
                <a:alpha val="40000"/>
              </a:prstClr>
            </a:outerShdw>
          </a:effectLst>
        </p:grpSpPr>
        <p:sp>
          <p:nvSpPr>
            <p:cNvPr id="19" name="Rectangle: Rounded Corners 18">
              <a:extLst>
                <a:ext uri="{FF2B5EF4-FFF2-40B4-BE49-F238E27FC236}">
                  <a16:creationId xmlns:a16="http://schemas.microsoft.com/office/drawing/2014/main" id="{3E4795F7-E411-456E-8985-422C273B9B00}"/>
                </a:ext>
              </a:extLst>
            </p:cNvPr>
            <p:cNvSpPr/>
            <p:nvPr/>
          </p:nvSpPr>
          <p:spPr>
            <a:xfrm>
              <a:off x="4177554" y="2913530"/>
              <a:ext cx="2886635" cy="129091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Aggregating dataset at sub-category level</a:t>
              </a:r>
            </a:p>
            <a:p>
              <a:pPr algn="ctr"/>
              <a:endParaRPr lang="en-IN" b="1" dirty="0">
                <a:solidFill>
                  <a:schemeClr val="bg1"/>
                </a:solidFill>
              </a:endParaRPr>
            </a:p>
          </p:txBody>
        </p:sp>
        <p:sp>
          <p:nvSpPr>
            <p:cNvPr id="25" name="Content Placeholder 6">
              <a:extLst>
                <a:ext uri="{FF2B5EF4-FFF2-40B4-BE49-F238E27FC236}">
                  <a16:creationId xmlns:a16="http://schemas.microsoft.com/office/drawing/2014/main" id="{1C28F28B-1FE6-4A7F-BDEE-72070E62CEFD}"/>
                </a:ext>
              </a:extLst>
            </p:cNvPr>
            <p:cNvSpPr txBox="1">
              <a:spLocks/>
            </p:cNvSpPr>
            <p:nvPr/>
          </p:nvSpPr>
          <p:spPr>
            <a:xfrm>
              <a:off x="4306934" y="3792781"/>
              <a:ext cx="2799881" cy="318805"/>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dirty="0">
                  <a:solidFill>
                    <a:schemeClr val="bg1"/>
                  </a:solidFill>
                </a:rPr>
                <a:t>Grouped by data at Sub-category level</a:t>
              </a:r>
            </a:p>
          </p:txBody>
        </p:sp>
      </p:grpSp>
      <p:grpSp>
        <p:nvGrpSpPr>
          <p:cNvPr id="31" name="Group 30">
            <a:extLst>
              <a:ext uri="{FF2B5EF4-FFF2-40B4-BE49-F238E27FC236}">
                <a16:creationId xmlns:a16="http://schemas.microsoft.com/office/drawing/2014/main" id="{A81222C9-5DEF-491F-B08F-57FBC14AB1A1}"/>
              </a:ext>
            </a:extLst>
          </p:cNvPr>
          <p:cNvGrpSpPr/>
          <p:nvPr/>
        </p:nvGrpSpPr>
        <p:grpSpPr>
          <a:xfrm>
            <a:off x="3070463" y="2277036"/>
            <a:ext cx="3041930" cy="1676400"/>
            <a:chOff x="4434635" y="1290918"/>
            <a:chExt cx="3041930" cy="1676400"/>
          </a:xfrm>
          <a:solidFill>
            <a:srgbClr val="A055F5"/>
          </a:solidFill>
          <a:effectLst>
            <a:outerShdw blurRad="50800" dist="38100" dir="2700000" algn="tl" rotWithShape="0">
              <a:prstClr val="black">
                <a:alpha val="40000"/>
              </a:prstClr>
            </a:outerShdw>
          </a:effectLst>
        </p:grpSpPr>
        <p:sp>
          <p:nvSpPr>
            <p:cNvPr id="18" name="Rectangle: Rounded Corners 17">
              <a:extLst>
                <a:ext uri="{FF2B5EF4-FFF2-40B4-BE49-F238E27FC236}">
                  <a16:creationId xmlns:a16="http://schemas.microsoft.com/office/drawing/2014/main" id="{E90ECC20-D1B8-4A96-A627-25551BFF5E09}"/>
                </a:ext>
              </a:extLst>
            </p:cNvPr>
            <p:cNvSpPr/>
            <p:nvPr/>
          </p:nvSpPr>
          <p:spPr>
            <a:xfrm>
              <a:off x="4491318" y="1290918"/>
              <a:ext cx="2886635" cy="15688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Handling incorrect values for some columns</a:t>
              </a:r>
            </a:p>
            <a:p>
              <a:pPr algn="ctr"/>
              <a:endParaRPr lang="en-IN" sz="1050" b="1" dirty="0">
                <a:solidFill>
                  <a:schemeClr val="bg1"/>
                </a:solidFill>
              </a:endParaRPr>
            </a:p>
            <a:p>
              <a:pPr algn="ctr"/>
              <a:endParaRPr lang="en-IN" b="1" dirty="0">
                <a:solidFill>
                  <a:schemeClr val="bg1"/>
                </a:solidFill>
              </a:endParaRPr>
            </a:p>
            <a:p>
              <a:pPr algn="ctr"/>
              <a:endParaRPr lang="en-IN" b="1" dirty="0">
                <a:solidFill>
                  <a:schemeClr val="bg1"/>
                </a:solidFill>
              </a:endParaRPr>
            </a:p>
            <a:p>
              <a:pPr algn="ctr"/>
              <a:endParaRPr lang="en-IN" b="1" dirty="0">
                <a:solidFill>
                  <a:schemeClr val="bg1"/>
                </a:solidFill>
              </a:endParaRPr>
            </a:p>
          </p:txBody>
        </p:sp>
        <p:sp>
          <p:nvSpPr>
            <p:cNvPr id="30" name="Content Placeholder 6">
              <a:extLst>
                <a:ext uri="{FF2B5EF4-FFF2-40B4-BE49-F238E27FC236}">
                  <a16:creationId xmlns:a16="http://schemas.microsoft.com/office/drawing/2014/main" id="{F57E356F-4CBD-49C1-9338-A51B2FB32DBA}"/>
                </a:ext>
              </a:extLst>
            </p:cNvPr>
            <p:cNvSpPr txBox="1">
              <a:spLocks/>
            </p:cNvSpPr>
            <p:nvPr/>
          </p:nvSpPr>
          <p:spPr>
            <a:xfrm>
              <a:off x="4434635" y="1895476"/>
              <a:ext cx="3041930" cy="1071842"/>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solidFill>
                    <a:schemeClr val="bg1"/>
                  </a:solidFill>
                </a:rPr>
                <a:t>Treating incorrect GMV values (where </a:t>
              </a:r>
              <a:r>
                <a:rPr lang="en-US" sz="1000" dirty="0" err="1">
                  <a:solidFill>
                    <a:schemeClr val="bg1"/>
                  </a:solidFill>
                </a:rPr>
                <a:t>gmv</a:t>
              </a:r>
              <a:r>
                <a:rPr lang="en-US" sz="1000" dirty="0">
                  <a:solidFill>
                    <a:schemeClr val="bg1"/>
                  </a:solidFill>
                </a:rPr>
                <a:t> &gt; </a:t>
              </a:r>
              <a:r>
                <a:rPr lang="en-US" sz="1000" dirty="0" err="1">
                  <a:solidFill>
                    <a:schemeClr val="bg1"/>
                  </a:solidFill>
                </a:rPr>
                <a:t>product_mrp</a:t>
              </a:r>
              <a:r>
                <a:rPr lang="en-US" sz="1000" dirty="0">
                  <a:solidFill>
                    <a:schemeClr val="bg1"/>
                  </a:solidFill>
                </a:rPr>
                <a:t> * units) by imputing the faulty MRP values with GMV/units</a:t>
              </a:r>
            </a:p>
            <a:p>
              <a:r>
                <a:rPr lang="en-US" sz="1000" dirty="0">
                  <a:solidFill>
                    <a:schemeClr val="bg1"/>
                  </a:solidFill>
                </a:rPr>
                <a:t>Handling Negative values for SLA &amp; </a:t>
              </a:r>
              <a:r>
                <a:rPr lang="en-US" sz="1000" dirty="0" err="1">
                  <a:solidFill>
                    <a:schemeClr val="bg1"/>
                  </a:solidFill>
                </a:rPr>
                <a:t>procurement_sla</a:t>
              </a:r>
              <a:r>
                <a:rPr lang="en-US" sz="1000" dirty="0">
                  <a:solidFill>
                    <a:schemeClr val="bg1"/>
                  </a:solidFill>
                </a:rPr>
                <a:t> </a:t>
              </a:r>
            </a:p>
            <a:p>
              <a:r>
                <a:rPr lang="en-US" sz="1000" dirty="0">
                  <a:solidFill>
                    <a:schemeClr val="bg1"/>
                  </a:solidFill>
                </a:rPr>
                <a:t>Handling large values(0.3%) for SLA &amp; </a:t>
              </a:r>
              <a:r>
                <a:rPr lang="en-US" sz="1000" dirty="0" err="1">
                  <a:solidFill>
                    <a:schemeClr val="bg1"/>
                  </a:solidFill>
                </a:rPr>
                <a:t>procurement_sla</a:t>
              </a:r>
              <a:r>
                <a:rPr lang="en-US" sz="1000" dirty="0">
                  <a:solidFill>
                    <a:schemeClr val="bg1"/>
                  </a:solidFill>
                </a:rPr>
                <a:t> by dropping them</a:t>
              </a:r>
              <a:endParaRPr lang="en-IN" sz="1000" dirty="0">
                <a:solidFill>
                  <a:schemeClr val="bg1"/>
                </a:solidFill>
              </a:endParaRPr>
            </a:p>
          </p:txBody>
        </p:sp>
      </p:grpSp>
      <p:grpSp>
        <p:nvGrpSpPr>
          <p:cNvPr id="32" name="Group 31">
            <a:extLst>
              <a:ext uri="{FF2B5EF4-FFF2-40B4-BE49-F238E27FC236}">
                <a16:creationId xmlns:a16="http://schemas.microsoft.com/office/drawing/2014/main" id="{65398FC6-B9C9-4864-9D94-8C5926BD933F}"/>
              </a:ext>
            </a:extLst>
          </p:cNvPr>
          <p:cNvGrpSpPr/>
          <p:nvPr/>
        </p:nvGrpSpPr>
        <p:grpSpPr>
          <a:xfrm>
            <a:off x="6320115" y="2259108"/>
            <a:ext cx="2886635" cy="1703294"/>
            <a:chOff x="690283" y="4589930"/>
            <a:chExt cx="2886635" cy="1703294"/>
          </a:xfrm>
          <a:solidFill>
            <a:srgbClr val="DCAFFF"/>
          </a:solidFill>
          <a:effectLst>
            <a:outerShdw blurRad="50800" dist="38100" dir="2700000" algn="tl" rotWithShape="0">
              <a:prstClr val="black">
                <a:alpha val="40000"/>
              </a:prstClr>
            </a:outerShdw>
          </a:effectLst>
        </p:grpSpPr>
        <p:sp>
          <p:nvSpPr>
            <p:cNvPr id="33" name="Rectangle: Rounded Corners 32">
              <a:extLst>
                <a:ext uri="{FF2B5EF4-FFF2-40B4-BE49-F238E27FC236}">
                  <a16:creationId xmlns:a16="http://schemas.microsoft.com/office/drawing/2014/main" id="{35C9BE7B-30F2-44FD-9658-2E11B07C5E11}"/>
                </a:ext>
              </a:extLst>
            </p:cNvPr>
            <p:cNvSpPr/>
            <p:nvPr/>
          </p:nvSpPr>
          <p:spPr>
            <a:xfrm>
              <a:off x="690283" y="4589930"/>
              <a:ext cx="2886635" cy="157778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Stitching Main Dataset with Investment data</a:t>
              </a:r>
            </a:p>
            <a:p>
              <a:pPr algn="ctr"/>
              <a:endParaRPr lang="en-IN" sz="1200" b="1" dirty="0">
                <a:solidFill>
                  <a:schemeClr val="bg1"/>
                </a:solidFill>
              </a:endParaRPr>
            </a:p>
            <a:p>
              <a:pPr algn="ctr"/>
              <a:endParaRPr lang="en-IN" b="1" dirty="0">
                <a:solidFill>
                  <a:schemeClr val="bg1"/>
                </a:solidFill>
              </a:endParaRPr>
            </a:p>
            <a:p>
              <a:pPr algn="ctr"/>
              <a:endParaRPr lang="en-IN" b="1" dirty="0">
                <a:solidFill>
                  <a:schemeClr val="bg1"/>
                </a:solidFill>
              </a:endParaRPr>
            </a:p>
          </p:txBody>
        </p:sp>
        <p:sp>
          <p:nvSpPr>
            <p:cNvPr id="34" name="Content Placeholder 6">
              <a:extLst>
                <a:ext uri="{FF2B5EF4-FFF2-40B4-BE49-F238E27FC236}">
                  <a16:creationId xmlns:a16="http://schemas.microsoft.com/office/drawing/2014/main" id="{D483BC3B-811D-4A15-AD33-F56D2D5D208D}"/>
                </a:ext>
              </a:extLst>
            </p:cNvPr>
            <p:cNvSpPr txBox="1">
              <a:spLocks/>
            </p:cNvSpPr>
            <p:nvPr/>
          </p:nvSpPr>
          <p:spPr>
            <a:xfrm>
              <a:off x="750141" y="5319994"/>
              <a:ext cx="2799882" cy="507064"/>
            </a:xfrm>
            <a:prstGeom prst="rect">
              <a:avLst/>
            </a:prstGeom>
            <a:noFill/>
            <a:ln>
              <a:no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dirty="0">
                  <a:solidFill>
                    <a:schemeClr val="bg1"/>
                  </a:solidFill>
                </a:rPr>
                <a:t>Joined Investment level dataset with main dataset by assigning the dollars basis the </a:t>
              </a:r>
              <a:r>
                <a:rPr lang="en-IN" sz="1000" dirty="0" err="1">
                  <a:solidFill>
                    <a:schemeClr val="bg1"/>
                  </a:solidFill>
                </a:rPr>
                <a:t>date_frequency</a:t>
              </a:r>
              <a:r>
                <a:rPr lang="en-IN" sz="1000" dirty="0">
                  <a:solidFill>
                    <a:schemeClr val="bg1"/>
                  </a:solidFill>
                </a:rPr>
                <a:t> and </a:t>
              </a:r>
              <a:r>
                <a:rPr lang="en-IN" sz="1000" dirty="0" err="1">
                  <a:solidFill>
                    <a:schemeClr val="bg1"/>
                  </a:solidFill>
                </a:rPr>
                <a:t>no.of</a:t>
              </a:r>
              <a:r>
                <a:rPr lang="en-IN" sz="1000" dirty="0">
                  <a:solidFill>
                    <a:schemeClr val="bg1"/>
                  </a:solidFill>
                </a:rPr>
                <a:t> days sales are done for that product </a:t>
              </a:r>
            </a:p>
          </p:txBody>
        </p:sp>
        <p:sp>
          <p:nvSpPr>
            <p:cNvPr id="35" name="Content Placeholder 6">
              <a:extLst>
                <a:ext uri="{FF2B5EF4-FFF2-40B4-BE49-F238E27FC236}">
                  <a16:creationId xmlns:a16="http://schemas.microsoft.com/office/drawing/2014/main" id="{BBE83EA4-F309-4D07-A239-47EAB370EE21}"/>
                </a:ext>
              </a:extLst>
            </p:cNvPr>
            <p:cNvSpPr txBox="1">
              <a:spLocks/>
            </p:cNvSpPr>
            <p:nvPr/>
          </p:nvSpPr>
          <p:spPr>
            <a:xfrm>
              <a:off x="750142" y="5786160"/>
              <a:ext cx="2799882" cy="50706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dirty="0">
                  <a:solidFill>
                    <a:schemeClr val="bg1"/>
                  </a:solidFill>
                </a:rPr>
                <a:t>Joined Holiday data and Salary day data with main dataset</a:t>
              </a:r>
            </a:p>
          </p:txBody>
        </p:sp>
      </p:grpSp>
      <p:grpSp>
        <p:nvGrpSpPr>
          <p:cNvPr id="36" name="Group 35">
            <a:extLst>
              <a:ext uri="{FF2B5EF4-FFF2-40B4-BE49-F238E27FC236}">
                <a16:creationId xmlns:a16="http://schemas.microsoft.com/office/drawing/2014/main" id="{5D32A776-0971-426B-933B-922A60782A3D}"/>
              </a:ext>
            </a:extLst>
          </p:cNvPr>
          <p:cNvGrpSpPr/>
          <p:nvPr/>
        </p:nvGrpSpPr>
        <p:grpSpPr>
          <a:xfrm>
            <a:off x="3121217" y="4406331"/>
            <a:ext cx="2931458" cy="1568827"/>
            <a:chOff x="672353" y="2931457"/>
            <a:chExt cx="2931458" cy="1237130"/>
          </a:xfrm>
          <a:solidFill>
            <a:srgbClr val="B455AA"/>
          </a:solidFill>
          <a:effectLst>
            <a:outerShdw blurRad="50800" dist="38100" dir="2700000" algn="tl" rotWithShape="0">
              <a:prstClr val="black">
                <a:alpha val="40000"/>
              </a:prstClr>
            </a:outerShdw>
          </a:effectLst>
        </p:grpSpPr>
        <p:sp>
          <p:nvSpPr>
            <p:cNvPr id="37" name="Rectangle: Rounded Corners 36">
              <a:extLst>
                <a:ext uri="{FF2B5EF4-FFF2-40B4-BE49-F238E27FC236}">
                  <a16:creationId xmlns:a16="http://schemas.microsoft.com/office/drawing/2014/main" id="{7166A085-3191-4807-9A9B-B72281622F59}"/>
                </a:ext>
              </a:extLst>
            </p:cNvPr>
            <p:cNvSpPr/>
            <p:nvPr/>
          </p:nvSpPr>
          <p:spPr>
            <a:xfrm>
              <a:off x="672353" y="2931457"/>
              <a:ext cx="2886635" cy="123713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bg1"/>
                  </a:solidFill>
                </a:rPr>
                <a:t>Select one Year of data</a:t>
              </a:r>
            </a:p>
            <a:p>
              <a:pPr algn="ctr"/>
              <a:endParaRPr lang="en-IN" b="1" dirty="0">
                <a:solidFill>
                  <a:schemeClr val="bg1"/>
                </a:solidFill>
              </a:endParaRPr>
            </a:p>
            <a:p>
              <a:pPr algn="ctr"/>
              <a:endParaRPr lang="en-IN" b="1" dirty="0">
                <a:solidFill>
                  <a:schemeClr val="bg1"/>
                </a:solidFill>
              </a:endParaRPr>
            </a:p>
            <a:p>
              <a:pPr algn="ctr"/>
              <a:endParaRPr lang="en-IN" b="1" dirty="0">
                <a:solidFill>
                  <a:schemeClr val="bg1"/>
                </a:solidFill>
              </a:endParaRPr>
            </a:p>
          </p:txBody>
        </p:sp>
        <p:sp>
          <p:nvSpPr>
            <p:cNvPr id="38" name="Content Placeholder 6">
              <a:extLst>
                <a:ext uri="{FF2B5EF4-FFF2-40B4-BE49-F238E27FC236}">
                  <a16:creationId xmlns:a16="http://schemas.microsoft.com/office/drawing/2014/main" id="{B38EAAB9-CAC6-4E4C-BDAA-C32F0264CD70}"/>
                </a:ext>
              </a:extLst>
            </p:cNvPr>
            <p:cNvSpPr txBox="1">
              <a:spLocks/>
            </p:cNvSpPr>
            <p:nvPr/>
          </p:nvSpPr>
          <p:spPr>
            <a:xfrm>
              <a:off x="681318" y="3546490"/>
              <a:ext cx="2922493" cy="5545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000" dirty="0">
                  <a:solidFill>
                    <a:schemeClr val="bg1"/>
                  </a:solidFill>
                </a:rPr>
                <a:t>Dropped rows for May-June 2015 and July 2016 since rows were very less for these months. Analysed only 1 year starting from July 2015 till June 2016</a:t>
              </a:r>
            </a:p>
          </p:txBody>
        </p:sp>
      </p:grpSp>
      <p:sp>
        <p:nvSpPr>
          <p:cNvPr id="39" name="TextBox 38">
            <a:extLst>
              <a:ext uri="{FF2B5EF4-FFF2-40B4-BE49-F238E27FC236}">
                <a16:creationId xmlns:a16="http://schemas.microsoft.com/office/drawing/2014/main" id="{46D3B7B4-6B61-4B47-BDDE-C00C4DE3EDEA}"/>
              </a:ext>
            </a:extLst>
          </p:cNvPr>
          <p:cNvSpPr txBox="1"/>
          <p:nvPr/>
        </p:nvSpPr>
        <p:spPr>
          <a:xfrm>
            <a:off x="340657" y="1246094"/>
            <a:ext cx="7171765" cy="369332"/>
          </a:xfrm>
          <a:prstGeom prst="rect">
            <a:avLst/>
          </a:prstGeom>
          <a:noFill/>
        </p:spPr>
        <p:txBody>
          <a:bodyPr wrap="square" rtlCol="0">
            <a:spAutoFit/>
          </a:bodyPr>
          <a:lstStyle/>
          <a:p>
            <a:pPr marL="285750" indent="-285750">
              <a:buFont typeface="Arial" panose="020B0604020202020204" pitchFamily="34" charset="0"/>
              <a:buChar char="•"/>
            </a:pPr>
            <a:r>
              <a:rPr lang="en-US" dirty="0"/>
              <a:t>Leveraged KNIME Platform to do the following data cleaning process</a:t>
            </a:r>
          </a:p>
        </p:txBody>
      </p:sp>
      <p:pic>
        <p:nvPicPr>
          <p:cNvPr id="41" name="Picture 40">
            <a:extLst>
              <a:ext uri="{FF2B5EF4-FFF2-40B4-BE49-F238E27FC236}">
                <a16:creationId xmlns:a16="http://schemas.microsoft.com/office/drawing/2014/main" id="{5CC29514-1DC7-4EF4-BE21-94245E4ED4F5}"/>
              </a:ext>
            </a:extLst>
          </p:cNvPr>
          <p:cNvPicPr>
            <a:picLocks noChangeAspect="1"/>
          </p:cNvPicPr>
          <p:nvPr/>
        </p:nvPicPr>
        <p:blipFill>
          <a:blip r:embed="rId3"/>
          <a:stretch>
            <a:fillRect/>
          </a:stretch>
        </p:blipFill>
        <p:spPr>
          <a:xfrm>
            <a:off x="7359462" y="1008809"/>
            <a:ext cx="717737" cy="860913"/>
          </a:xfrm>
          <a:prstGeom prst="rect">
            <a:avLst/>
          </a:prstGeom>
        </p:spPr>
      </p:pic>
      <p:cxnSp>
        <p:nvCxnSpPr>
          <p:cNvPr id="47" name="Straight Arrow Connector 46">
            <a:extLst>
              <a:ext uri="{FF2B5EF4-FFF2-40B4-BE49-F238E27FC236}">
                <a16:creationId xmlns:a16="http://schemas.microsoft.com/office/drawing/2014/main" id="{361A2273-BCCE-4374-9478-CD0BEEC9CD0A}"/>
              </a:ext>
            </a:extLst>
          </p:cNvPr>
          <p:cNvCxnSpPr>
            <a:cxnSpLocks/>
          </p:cNvCxnSpPr>
          <p:nvPr/>
        </p:nvCxnSpPr>
        <p:spPr>
          <a:xfrm>
            <a:off x="1452282" y="3854823"/>
            <a:ext cx="0"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D2C1487-2F6F-4E1E-B2AB-405A1EFAC910}"/>
              </a:ext>
            </a:extLst>
          </p:cNvPr>
          <p:cNvCxnSpPr>
            <a:cxnSpLocks/>
          </p:cNvCxnSpPr>
          <p:nvPr/>
        </p:nvCxnSpPr>
        <p:spPr>
          <a:xfrm>
            <a:off x="7781364" y="3810000"/>
            <a:ext cx="0"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64B5E80-B424-47A6-B59A-E14CCF2195F7}"/>
              </a:ext>
            </a:extLst>
          </p:cNvPr>
          <p:cNvCxnSpPr>
            <a:cxnSpLocks/>
          </p:cNvCxnSpPr>
          <p:nvPr/>
        </p:nvCxnSpPr>
        <p:spPr>
          <a:xfrm flipV="1">
            <a:off x="4607859" y="3827931"/>
            <a:ext cx="0"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5E44FFE-F342-482F-8F64-FF59E32314EE}"/>
              </a:ext>
            </a:extLst>
          </p:cNvPr>
          <p:cNvCxnSpPr>
            <a:cxnSpLocks/>
          </p:cNvCxnSpPr>
          <p:nvPr/>
        </p:nvCxnSpPr>
        <p:spPr>
          <a:xfrm>
            <a:off x="2805954" y="5148073"/>
            <a:ext cx="3108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C8B1CC8-334F-413C-8C5F-427236BF6852}"/>
              </a:ext>
            </a:extLst>
          </p:cNvPr>
          <p:cNvCxnSpPr>
            <a:cxnSpLocks/>
          </p:cNvCxnSpPr>
          <p:nvPr/>
        </p:nvCxnSpPr>
        <p:spPr>
          <a:xfrm>
            <a:off x="6024284" y="3077226"/>
            <a:ext cx="3108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BCC016E-127B-44DC-9AAF-FAB42523B1B5}"/>
              </a:ext>
            </a:extLst>
          </p:cNvPr>
          <p:cNvCxnSpPr>
            <a:cxnSpLocks/>
          </p:cNvCxnSpPr>
          <p:nvPr/>
        </p:nvCxnSpPr>
        <p:spPr>
          <a:xfrm>
            <a:off x="9215718" y="5121178"/>
            <a:ext cx="3108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7CAA7EE-9F44-44D7-B9AA-6D2965C713D0}"/>
              </a:ext>
            </a:extLst>
          </p:cNvPr>
          <p:cNvCxnSpPr>
            <a:cxnSpLocks/>
          </p:cNvCxnSpPr>
          <p:nvPr/>
        </p:nvCxnSpPr>
        <p:spPr>
          <a:xfrm flipV="1">
            <a:off x="10927977" y="3818966"/>
            <a:ext cx="0" cy="5760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16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637759D-CAFF-4929-AD22-E6AD4B2ED9DD}"/>
              </a:ext>
            </a:extLst>
          </p:cNvPr>
          <p:cNvPicPr>
            <a:picLocks noChangeAspect="1"/>
          </p:cNvPicPr>
          <p:nvPr/>
        </p:nvPicPr>
        <p:blipFill>
          <a:blip r:embed="rId2"/>
          <a:stretch>
            <a:fillRect/>
          </a:stretch>
        </p:blipFill>
        <p:spPr>
          <a:xfrm>
            <a:off x="313764" y="1000734"/>
            <a:ext cx="11591366" cy="5391101"/>
          </a:xfrm>
          <a:prstGeom prst="rect">
            <a:avLst/>
          </a:prstGeom>
          <a:effectLst>
            <a:outerShdw blurRad="63500" sx="102000" sy="102000" algn="ctr" rotWithShape="0">
              <a:prstClr val="black">
                <a:alpha val="40000"/>
              </a:prstClr>
            </a:outerShdw>
          </a:effectLst>
        </p:spPr>
      </p:pic>
      <p:sp>
        <p:nvSpPr>
          <p:cNvPr id="36" name="Title 1">
            <a:extLst>
              <a:ext uri="{FF2B5EF4-FFF2-40B4-BE49-F238E27FC236}">
                <a16:creationId xmlns:a16="http://schemas.microsoft.com/office/drawing/2014/main" id="{3FD80876-8444-474D-A81D-8982ECED424B}"/>
              </a:ext>
            </a:extLst>
          </p:cNvPr>
          <p:cNvSpPr>
            <a:spLocks noGrp="1"/>
          </p:cNvSpPr>
          <p:nvPr>
            <p:ph type="title"/>
          </p:nvPr>
        </p:nvSpPr>
        <p:spPr>
          <a:xfrm>
            <a:off x="2030506" y="0"/>
            <a:ext cx="10515600" cy="1004047"/>
          </a:xfrm>
        </p:spPr>
        <p:txBody>
          <a:bodyPr/>
          <a:lstStyle/>
          <a:p>
            <a:r>
              <a:rPr lang="en-IN" b="1" dirty="0">
                <a:solidFill>
                  <a:schemeClr val="tx1">
                    <a:lumMod val="95000"/>
                    <a:lumOff val="5000"/>
                  </a:schemeClr>
                </a:solidFill>
              </a:rPr>
              <a:t>Snapshot of KNIME Workflow</a:t>
            </a:r>
          </a:p>
        </p:txBody>
      </p:sp>
      <p:pic>
        <p:nvPicPr>
          <p:cNvPr id="39" name="Picture 38">
            <a:extLst>
              <a:ext uri="{FF2B5EF4-FFF2-40B4-BE49-F238E27FC236}">
                <a16:creationId xmlns:a16="http://schemas.microsoft.com/office/drawing/2014/main" id="{E768D2E6-995B-4821-812F-BB904D7F9317}"/>
              </a:ext>
            </a:extLst>
          </p:cNvPr>
          <p:cNvPicPr>
            <a:picLocks noChangeAspect="1"/>
          </p:cNvPicPr>
          <p:nvPr/>
        </p:nvPicPr>
        <p:blipFill>
          <a:blip r:embed="rId3"/>
          <a:stretch>
            <a:fillRect/>
          </a:stretch>
        </p:blipFill>
        <p:spPr>
          <a:xfrm>
            <a:off x="8766921" y="161366"/>
            <a:ext cx="502585" cy="602842"/>
          </a:xfrm>
          <a:prstGeom prst="rect">
            <a:avLst/>
          </a:prstGeom>
        </p:spPr>
      </p:pic>
    </p:spTree>
    <p:extLst>
      <p:ext uri="{BB962C8B-B14F-4D97-AF65-F5344CB8AC3E}">
        <p14:creationId xmlns:p14="http://schemas.microsoft.com/office/powerpoint/2010/main" val="364981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91E4F7-144A-4BA5-946D-1F7C1C90E6B4}"/>
              </a:ext>
            </a:extLst>
          </p:cNvPr>
          <p:cNvPicPr>
            <a:picLocks noChangeAspect="1"/>
          </p:cNvPicPr>
          <p:nvPr/>
        </p:nvPicPr>
        <p:blipFill>
          <a:blip r:embed="rId2"/>
          <a:stretch>
            <a:fillRect/>
          </a:stretch>
        </p:blipFill>
        <p:spPr>
          <a:xfrm>
            <a:off x="7950014" y="1873624"/>
            <a:ext cx="3022787" cy="2631880"/>
          </a:xfrm>
          <a:prstGeom prst="rect">
            <a:avLst/>
          </a:prstGeom>
        </p:spPr>
      </p:pic>
      <p:sp>
        <p:nvSpPr>
          <p:cNvPr id="5" name="Title 1">
            <a:extLst>
              <a:ext uri="{FF2B5EF4-FFF2-40B4-BE49-F238E27FC236}">
                <a16:creationId xmlns:a16="http://schemas.microsoft.com/office/drawing/2014/main" id="{12E48742-1D8E-4405-9482-B4BD7DCB49D1}"/>
              </a:ext>
            </a:extLst>
          </p:cNvPr>
          <p:cNvSpPr>
            <a:spLocks noGrp="1"/>
          </p:cNvSpPr>
          <p:nvPr>
            <p:ph type="title"/>
          </p:nvPr>
        </p:nvSpPr>
        <p:spPr>
          <a:xfrm>
            <a:off x="2093259" y="259978"/>
            <a:ext cx="7409329" cy="1004047"/>
          </a:xfrm>
        </p:spPr>
        <p:txBody>
          <a:bodyPr>
            <a:normAutofit fontScale="90000"/>
          </a:bodyPr>
          <a:lstStyle/>
          <a:p>
            <a:r>
              <a:rPr lang="en-IN" b="1" dirty="0">
                <a:solidFill>
                  <a:schemeClr val="tx1">
                    <a:lumMod val="95000"/>
                    <a:lumOff val="5000"/>
                  </a:schemeClr>
                </a:solidFill>
              </a:rPr>
              <a:t>Snapshots of outlier treatments and Correlation Plot </a:t>
            </a:r>
          </a:p>
        </p:txBody>
      </p:sp>
      <p:pic>
        <p:nvPicPr>
          <p:cNvPr id="7" name="Picture 6">
            <a:extLst>
              <a:ext uri="{FF2B5EF4-FFF2-40B4-BE49-F238E27FC236}">
                <a16:creationId xmlns:a16="http://schemas.microsoft.com/office/drawing/2014/main" id="{1C7B9EC3-F117-4EFA-A5ED-C4EDFEBB580D}"/>
              </a:ext>
            </a:extLst>
          </p:cNvPr>
          <p:cNvPicPr>
            <a:picLocks noChangeAspect="1"/>
          </p:cNvPicPr>
          <p:nvPr/>
        </p:nvPicPr>
        <p:blipFill>
          <a:blip r:embed="rId3"/>
          <a:stretch>
            <a:fillRect/>
          </a:stretch>
        </p:blipFill>
        <p:spPr>
          <a:xfrm>
            <a:off x="387723" y="1594316"/>
            <a:ext cx="2613269" cy="1740554"/>
          </a:xfrm>
          <a:prstGeom prst="rect">
            <a:avLst/>
          </a:prstGeom>
        </p:spPr>
      </p:pic>
      <p:pic>
        <p:nvPicPr>
          <p:cNvPr id="9" name="Picture 8">
            <a:extLst>
              <a:ext uri="{FF2B5EF4-FFF2-40B4-BE49-F238E27FC236}">
                <a16:creationId xmlns:a16="http://schemas.microsoft.com/office/drawing/2014/main" id="{749424FC-D7E3-4CCF-A11B-FFD59E383B76}"/>
              </a:ext>
            </a:extLst>
          </p:cNvPr>
          <p:cNvPicPr>
            <a:picLocks noChangeAspect="1"/>
          </p:cNvPicPr>
          <p:nvPr/>
        </p:nvPicPr>
        <p:blipFill>
          <a:blip r:embed="rId4"/>
          <a:stretch>
            <a:fillRect/>
          </a:stretch>
        </p:blipFill>
        <p:spPr>
          <a:xfrm>
            <a:off x="3702702" y="1598239"/>
            <a:ext cx="2698097" cy="1756067"/>
          </a:xfrm>
          <a:prstGeom prst="rect">
            <a:avLst/>
          </a:prstGeom>
        </p:spPr>
      </p:pic>
      <p:sp>
        <p:nvSpPr>
          <p:cNvPr id="10" name="TextBox 9">
            <a:extLst>
              <a:ext uri="{FF2B5EF4-FFF2-40B4-BE49-F238E27FC236}">
                <a16:creationId xmlns:a16="http://schemas.microsoft.com/office/drawing/2014/main" id="{F7DD9D1C-C99F-4CB1-A16B-143CF5CAB13C}"/>
              </a:ext>
            </a:extLst>
          </p:cNvPr>
          <p:cNvSpPr txBox="1"/>
          <p:nvPr/>
        </p:nvSpPr>
        <p:spPr>
          <a:xfrm>
            <a:off x="457201" y="1102659"/>
            <a:ext cx="2088776" cy="369332"/>
          </a:xfrm>
          <a:prstGeom prst="rect">
            <a:avLst/>
          </a:prstGeom>
          <a:noFill/>
        </p:spPr>
        <p:txBody>
          <a:bodyPr wrap="square" rtlCol="0">
            <a:spAutoFit/>
          </a:bodyPr>
          <a:lstStyle/>
          <a:p>
            <a:r>
              <a:rPr lang="en-US" dirty="0"/>
              <a:t>Camera:</a:t>
            </a:r>
          </a:p>
        </p:txBody>
      </p:sp>
      <p:sp>
        <p:nvSpPr>
          <p:cNvPr id="11" name="Arrow: Right 10">
            <a:extLst>
              <a:ext uri="{FF2B5EF4-FFF2-40B4-BE49-F238E27FC236}">
                <a16:creationId xmlns:a16="http://schemas.microsoft.com/office/drawing/2014/main" id="{2DF9BB04-F702-4217-B1CC-57B1B5A027A6}"/>
              </a:ext>
            </a:extLst>
          </p:cNvPr>
          <p:cNvSpPr/>
          <p:nvPr/>
        </p:nvSpPr>
        <p:spPr>
          <a:xfrm>
            <a:off x="3092823" y="2286001"/>
            <a:ext cx="537883" cy="215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DBB5DFD-E0F9-47CB-92FA-D2892E5D941D}"/>
              </a:ext>
            </a:extLst>
          </p:cNvPr>
          <p:cNvSpPr txBox="1"/>
          <p:nvPr/>
        </p:nvSpPr>
        <p:spPr>
          <a:xfrm>
            <a:off x="690282" y="1425389"/>
            <a:ext cx="1864659" cy="261610"/>
          </a:xfrm>
          <a:prstGeom prst="rect">
            <a:avLst/>
          </a:prstGeom>
          <a:noFill/>
        </p:spPr>
        <p:txBody>
          <a:bodyPr wrap="square" rtlCol="0">
            <a:spAutoFit/>
          </a:bodyPr>
          <a:lstStyle/>
          <a:p>
            <a:r>
              <a:rPr lang="en-US" sz="1100" dirty="0"/>
              <a:t>Before outlier Treatment</a:t>
            </a:r>
          </a:p>
        </p:txBody>
      </p:sp>
      <p:sp>
        <p:nvSpPr>
          <p:cNvPr id="13" name="TextBox 12">
            <a:extLst>
              <a:ext uri="{FF2B5EF4-FFF2-40B4-BE49-F238E27FC236}">
                <a16:creationId xmlns:a16="http://schemas.microsoft.com/office/drawing/2014/main" id="{9D65C0CA-5494-4CF4-B24D-DB5F4820BCD6}"/>
              </a:ext>
            </a:extLst>
          </p:cNvPr>
          <p:cNvSpPr txBox="1"/>
          <p:nvPr/>
        </p:nvSpPr>
        <p:spPr>
          <a:xfrm>
            <a:off x="3801035" y="1398495"/>
            <a:ext cx="1864659" cy="261610"/>
          </a:xfrm>
          <a:prstGeom prst="rect">
            <a:avLst/>
          </a:prstGeom>
          <a:noFill/>
        </p:spPr>
        <p:txBody>
          <a:bodyPr wrap="square" rtlCol="0">
            <a:spAutoFit/>
          </a:bodyPr>
          <a:lstStyle/>
          <a:p>
            <a:r>
              <a:rPr lang="en-US" sz="1100" dirty="0"/>
              <a:t>After outlier Treatment</a:t>
            </a:r>
          </a:p>
        </p:txBody>
      </p:sp>
      <p:pic>
        <p:nvPicPr>
          <p:cNvPr id="15" name="Picture 14">
            <a:extLst>
              <a:ext uri="{FF2B5EF4-FFF2-40B4-BE49-F238E27FC236}">
                <a16:creationId xmlns:a16="http://schemas.microsoft.com/office/drawing/2014/main" id="{6FB33605-51C7-4531-B6BF-FD5143CD457A}"/>
              </a:ext>
            </a:extLst>
          </p:cNvPr>
          <p:cNvPicPr>
            <a:picLocks noChangeAspect="1"/>
          </p:cNvPicPr>
          <p:nvPr/>
        </p:nvPicPr>
        <p:blipFill>
          <a:blip r:embed="rId5"/>
          <a:stretch>
            <a:fillRect/>
          </a:stretch>
        </p:blipFill>
        <p:spPr>
          <a:xfrm>
            <a:off x="501743" y="3724274"/>
            <a:ext cx="2483503" cy="1661928"/>
          </a:xfrm>
          <a:prstGeom prst="rect">
            <a:avLst/>
          </a:prstGeom>
        </p:spPr>
      </p:pic>
      <p:sp>
        <p:nvSpPr>
          <p:cNvPr id="16" name="TextBox 15">
            <a:extLst>
              <a:ext uri="{FF2B5EF4-FFF2-40B4-BE49-F238E27FC236}">
                <a16:creationId xmlns:a16="http://schemas.microsoft.com/office/drawing/2014/main" id="{CC0120C4-1CDB-4824-A6D0-AC70EE32C6A5}"/>
              </a:ext>
            </a:extLst>
          </p:cNvPr>
          <p:cNvSpPr txBox="1"/>
          <p:nvPr/>
        </p:nvSpPr>
        <p:spPr>
          <a:xfrm>
            <a:off x="448237" y="3361765"/>
            <a:ext cx="2088776" cy="369332"/>
          </a:xfrm>
          <a:prstGeom prst="rect">
            <a:avLst/>
          </a:prstGeom>
          <a:noFill/>
        </p:spPr>
        <p:txBody>
          <a:bodyPr wrap="square" rtlCol="0">
            <a:spAutoFit/>
          </a:bodyPr>
          <a:lstStyle/>
          <a:p>
            <a:r>
              <a:rPr lang="en-US" dirty="0"/>
              <a:t>Speaker:</a:t>
            </a:r>
          </a:p>
        </p:txBody>
      </p:sp>
      <p:sp>
        <p:nvSpPr>
          <p:cNvPr id="17" name="TextBox 16">
            <a:extLst>
              <a:ext uri="{FF2B5EF4-FFF2-40B4-BE49-F238E27FC236}">
                <a16:creationId xmlns:a16="http://schemas.microsoft.com/office/drawing/2014/main" id="{AE43327D-B8A3-4190-BFC2-2CDAEE194FFC}"/>
              </a:ext>
            </a:extLst>
          </p:cNvPr>
          <p:cNvSpPr txBox="1"/>
          <p:nvPr/>
        </p:nvSpPr>
        <p:spPr>
          <a:xfrm>
            <a:off x="1048870" y="3567954"/>
            <a:ext cx="1864659" cy="261610"/>
          </a:xfrm>
          <a:prstGeom prst="rect">
            <a:avLst/>
          </a:prstGeom>
          <a:noFill/>
        </p:spPr>
        <p:txBody>
          <a:bodyPr wrap="square" rtlCol="0">
            <a:spAutoFit/>
          </a:bodyPr>
          <a:lstStyle/>
          <a:p>
            <a:r>
              <a:rPr lang="en-US" sz="1100" dirty="0"/>
              <a:t>Before outlier Treatment</a:t>
            </a:r>
          </a:p>
        </p:txBody>
      </p:sp>
      <p:pic>
        <p:nvPicPr>
          <p:cNvPr id="19" name="Picture 18">
            <a:extLst>
              <a:ext uri="{FF2B5EF4-FFF2-40B4-BE49-F238E27FC236}">
                <a16:creationId xmlns:a16="http://schemas.microsoft.com/office/drawing/2014/main" id="{A79191EB-5A3D-4F4C-B47E-737BE4410A5C}"/>
              </a:ext>
            </a:extLst>
          </p:cNvPr>
          <p:cNvPicPr>
            <a:picLocks noChangeAspect="1"/>
          </p:cNvPicPr>
          <p:nvPr/>
        </p:nvPicPr>
        <p:blipFill>
          <a:blip r:embed="rId6"/>
          <a:stretch>
            <a:fillRect/>
          </a:stretch>
        </p:blipFill>
        <p:spPr>
          <a:xfrm>
            <a:off x="3675251" y="3703265"/>
            <a:ext cx="2671762" cy="1762656"/>
          </a:xfrm>
          <a:prstGeom prst="rect">
            <a:avLst/>
          </a:prstGeom>
        </p:spPr>
      </p:pic>
      <p:sp>
        <p:nvSpPr>
          <p:cNvPr id="20" name="Arrow: Right 19">
            <a:extLst>
              <a:ext uri="{FF2B5EF4-FFF2-40B4-BE49-F238E27FC236}">
                <a16:creationId xmlns:a16="http://schemas.microsoft.com/office/drawing/2014/main" id="{52F13E9C-54A2-4E3A-AFB6-F2EF50067ED8}"/>
              </a:ext>
            </a:extLst>
          </p:cNvPr>
          <p:cNvSpPr/>
          <p:nvPr/>
        </p:nvSpPr>
        <p:spPr>
          <a:xfrm>
            <a:off x="3110753" y="4347883"/>
            <a:ext cx="537883" cy="215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9C1787C-1BBB-4EE8-A0BC-D1E7A2C84349}"/>
              </a:ext>
            </a:extLst>
          </p:cNvPr>
          <p:cNvSpPr txBox="1"/>
          <p:nvPr/>
        </p:nvSpPr>
        <p:spPr>
          <a:xfrm>
            <a:off x="3792070" y="3496236"/>
            <a:ext cx="1864659" cy="261610"/>
          </a:xfrm>
          <a:prstGeom prst="rect">
            <a:avLst/>
          </a:prstGeom>
          <a:noFill/>
        </p:spPr>
        <p:txBody>
          <a:bodyPr wrap="square" rtlCol="0">
            <a:spAutoFit/>
          </a:bodyPr>
          <a:lstStyle/>
          <a:p>
            <a:r>
              <a:rPr lang="en-US" sz="1100" dirty="0"/>
              <a:t>After outlier Treatment</a:t>
            </a:r>
          </a:p>
        </p:txBody>
      </p:sp>
      <p:sp>
        <p:nvSpPr>
          <p:cNvPr id="18" name="TextBox 17">
            <a:extLst>
              <a:ext uri="{FF2B5EF4-FFF2-40B4-BE49-F238E27FC236}">
                <a16:creationId xmlns:a16="http://schemas.microsoft.com/office/drawing/2014/main" id="{0EA0C8C6-3CF2-47C0-9BC6-4D504E18D30E}"/>
              </a:ext>
            </a:extLst>
          </p:cNvPr>
          <p:cNvSpPr txBox="1"/>
          <p:nvPr/>
        </p:nvSpPr>
        <p:spPr>
          <a:xfrm>
            <a:off x="6805105" y="1160041"/>
            <a:ext cx="3065035" cy="369332"/>
          </a:xfrm>
          <a:prstGeom prst="rect">
            <a:avLst/>
          </a:prstGeom>
          <a:noFill/>
        </p:spPr>
        <p:txBody>
          <a:bodyPr wrap="square" rtlCol="0">
            <a:spAutoFit/>
          </a:bodyPr>
          <a:lstStyle/>
          <a:p>
            <a:r>
              <a:rPr lang="en-US" dirty="0">
                <a:solidFill>
                  <a:srgbClr val="FF0000"/>
                </a:solidFill>
              </a:rPr>
              <a:t>Paste Images from R</a:t>
            </a:r>
          </a:p>
        </p:txBody>
      </p:sp>
    </p:spTree>
    <p:extLst>
      <p:ext uri="{BB962C8B-B14F-4D97-AF65-F5344CB8AC3E}">
        <p14:creationId xmlns:p14="http://schemas.microsoft.com/office/powerpoint/2010/main" val="388699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6" name="Title 1">
            <a:extLst>
              <a:ext uri="{FF2B5EF4-FFF2-40B4-BE49-F238E27FC236}">
                <a16:creationId xmlns:a16="http://schemas.microsoft.com/office/drawing/2014/main" id="{A9A24D93-A48D-438B-9E83-DAB699058707}"/>
              </a:ext>
            </a:extLst>
          </p:cNvPr>
          <p:cNvSpPr>
            <a:spLocks noGrp="1"/>
          </p:cNvSpPr>
          <p:nvPr>
            <p:ph type="title"/>
          </p:nvPr>
        </p:nvSpPr>
        <p:spPr>
          <a:xfrm>
            <a:off x="2030506" y="80684"/>
            <a:ext cx="9973235" cy="1004047"/>
          </a:xfrm>
        </p:spPr>
        <p:txBody>
          <a:bodyPr/>
          <a:lstStyle/>
          <a:p>
            <a:r>
              <a:rPr lang="en-IN" b="1" dirty="0">
                <a:solidFill>
                  <a:schemeClr val="tx1">
                    <a:lumMod val="95000"/>
                    <a:lumOff val="5000"/>
                  </a:schemeClr>
                </a:solidFill>
              </a:rPr>
              <a:t>Exploratory Data Analysis</a:t>
            </a:r>
          </a:p>
        </p:txBody>
      </p:sp>
      <p:sp>
        <p:nvSpPr>
          <p:cNvPr id="8" name="TextBox 7">
            <a:extLst>
              <a:ext uri="{FF2B5EF4-FFF2-40B4-BE49-F238E27FC236}">
                <a16:creationId xmlns:a16="http://schemas.microsoft.com/office/drawing/2014/main" id="{60545AF5-1B35-4A48-89B9-8AF8E33771FE}"/>
              </a:ext>
            </a:extLst>
          </p:cNvPr>
          <p:cNvSpPr txBox="1"/>
          <p:nvPr/>
        </p:nvSpPr>
        <p:spPr>
          <a:xfrm>
            <a:off x="627529" y="932330"/>
            <a:ext cx="11187953"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333333"/>
                </a:solidFill>
                <a:effectLst/>
                <a:latin typeface="+mj-lt"/>
              </a:rPr>
              <a:t>Camera, Speaker, Camera Accessory, Gaming Console and Home Audio are the top sub-categories contributing 80% of GMV sales. Built 5 different models to </a:t>
            </a:r>
            <a:r>
              <a:rPr lang="en-US" sz="1600" dirty="0">
                <a:solidFill>
                  <a:srgbClr val="333333"/>
                </a:solidFill>
                <a:latin typeface="+mj-lt"/>
              </a:rPr>
              <a:t>identify the significant variables and investment types.</a:t>
            </a:r>
            <a:endParaRPr lang="en-US" sz="1600" dirty="0">
              <a:latin typeface="+mj-lt"/>
            </a:endParaRPr>
          </a:p>
        </p:txBody>
      </p:sp>
      <p:pic>
        <p:nvPicPr>
          <p:cNvPr id="11" name="Picture 10">
            <a:extLst>
              <a:ext uri="{FF2B5EF4-FFF2-40B4-BE49-F238E27FC236}">
                <a16:creationId xmlns:a16="http://schemas.microsoft.com/office/drawing/2014/main" id="{2A9E8892-D3C4-46C4-A388-D9D1146EC8BC}"/>
              </a:ext>
            </a:extLst>
          </p:cNvPr>
          <p:cNvPicPr>
            <a:picLocks noChangeAspect="1"/>
          </p:cNvPicPr>
          <p:nvPr/>
        </p:nvPicPr>
        <p:blipFill>
          <a:blip r:embed="rId2"/>
          <a:stretch>
            <a:fillRect/>
          </a:stretch>
        </p:blipFill>
        <p:spPr>
          <a:xfrm>
            <a:off x="2321859" y="4073060"/>
            <a:ext cx="6664865" cy="2462211"/>
          </a:xfrm>
          <a:prstGeom prst="rect">
            <a:avLst/>
          </a:prstGeom>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A8FCA5E7-1C2A-4DCA-9542-6BB5C5C56535}"/>
              </a:ext>
            </a:extLst>
          </p:cNvPr>
          <p:cNvSpPr txBox="1"/>
          <p:nvPr/>
        </p:nvSpPr>
        <p:spPr>
          <a:xfrm>
            <a:off x="681317" y="3792072"/>
            <a:ext cx="10148048"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333333"/>
                </a:solidFill>
                <a:effectLst/>
                <a:latin typeface="+mj-lt"/>
              </a:rPr>
              <a:t>Highest revenue is generated in the month of September, October and December</a:t>
            </a:r>
            <a:endParaRPr lang="en-US" sz="1400" dirty="0">
              <a:latin typeface="+mj-lt"/>
            </a:endParaRPr>
          </a:p>
        </p:txBody>
      </p:sp>
      <p:pic>
        <p:nvPicPr>
          <p:cNvPr id="14" name="Picture 13">
            <a:extLst>
              <a:ext uri="{FF2B5EF4-FFF2-40B4-BE49-F238E27FC236}">
                <a16:creationId xmlns:a16="http://schemas.microsoft.com/office/drawing/2014/main" id="{58C5D3F3-6ADE-4C14-8369-FD9969738A7B}"/>
              </a:ext>
            </a:extLst>
          </p:cNvPr>
          <p:cNvPicPr>
            <a:picLocks noChangeAspect="1"/>
          </p:cNvPicPr>
          <p:nvPr/>
        </p:nvPicPr>
        <p:blipFill>
          <a:blip r:embed="rId3"/>
          <a:stretch>
            <a:fillRect/>
          </a:stretch>
        </p:blipFill>
        <p:spPr>
          <a:xfrm>
            <a:off x="2375647" y="1460407"/>
            <a:ext cx="4733365" cy="2289765"/>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966D52E4-22C0-4235-9D6F-76E6701DE297}"/>
              </a:ext>
            </a:extLst>
          </p:cNvPr>
          <p:cNvPicPr>
            <a:picLocks noChangeAspect="1"/>
          </p:cNvPicPr>
          <p:nvPr/>
        </p:nvPicPr>
        <p:blipFill>
          <a:blip r:embed="rId4"/>
          <a:stretch>
            <a:fillRect/>
          </a:stretch>
        </p:blipFill>
        <p:spPr>
          <a:xfrm>
            <a:off x="7327526" y="1569103"/>
            <a:ext cx="2516309" cy="20257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21922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33ADCB1-6996-426C-BA03-0FD5AACF7021}"/>
              </a:ext>
            </a:extLst>
          </p:cNvPr>
          <p:cNvSpPr txBox="1"/>
          <p:nvPr/>
        </p:nvSpPr>
        <p:spPr>
          <a:xfrm>
            <a:off x="295845" y="4131666"/>
            <a:ext cx="138908" cy="277719"/>
          </a:xfrm>
          <a:prstGeom prst="rect">
            <a:avLst/>
          </a:prstGeom>
          <a:noFill/>
        </p:spPr>
        <p:txBody>
          <a:bodyPr wrap="none" rtlCol="0">
            <a:spAutoFit/>
          </a:bodyPr>
          <a:lstStyle/>
          <a:p>
            <a:endParaRPr lang="en-US" spc="-42" dirty="0">
              <a:solidFill>
                <a:schemeClr val="bg1"/>
              </a:solidFill>
              <a:latin typeface="Montserrat"/>
              <a:cs typeface="Montserrat"/>
            </a:endParaRPr>
          </a:p>
        </p:txBody>
      </p:sp>
      <p:sp>
        <p:nvSpPr>
          <p:cNvPr id="6" name="Title 1">
            <a:extLst>
              <a:ext uri="{FF2B5EF4-FFF2-40B4-BE49-F238E27FC236}">
                <a16:creationId xmlns:a16="http://schemas.microsoft.com/office/drawing/2014/main" id="{A9A24D93-A48D-438B-9E83-DAB699058707}"/>
              </a:ext>
            </a:extLst>
          </p:cNvPr>
          <p:cNvSpPr>
            <a:spLocks noGrp="1"/>
          </p:cNvSpPr>
          <p:nvPr>
            <p:ph type="title"/>
          </p:nvPr>
        </p:nvSpPr>
        <p:spPr>
          <a:xfrm>
            <a:off x="2030506" y="80684"/>
            <a:ext cx="9973235" cy="1004047"/>
          </a:xfrm>
        </p:spPr>
        <p:txBody>
          <a:bodyPr/>
          <a:lstStyle/>
          <a:p>
            <a:r>
              <a:rPr lang="en-IN" b="1" dirty="0">
                <a:solidFill>
                  <a:schemeClr val="tx1">
                    <a:lumMod val="95000"/>
                    <a:lumOff val="5000"/>
                  </a:schemeClr>
                </a:solidFill>
              </a:rPr>
              <a:t>Exploratory Data Analysis</a:t>
            </a:r>
          </a:p>
        </p:txBody>
      </p:sp>
      <p:sp>
        <p:nvSpPr>
          <p:cNvPr id="8" name="TextBox 7">
            <a:extLst>
              <a:ext uri="{FF2B5EF4-FFF2-40B4-BE49-F238E27FC236}">
                <a16:creationId xmlns:a16="http://schemas.microsoft.com/office/drawing/2014/main" id="{60545AF5-1B35-4A48-89B9-8AF8E33771FE}"/>
              </a:ext>
            </a:extLst>
          </p:cNvPr>
          <p:cNvSpPr txBox="1"/>
          <p:nvPr/>
        </p:nvSpPr>
        <p:spPr>
          <a:xfrm>
            <a:off x="4912656" y="4580966"/>
            <a:ext cx="3765179"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333333"/>
                </a:solidFill>
                <a:effectLst/>
                <a:latin typeface="+mj-lt"/>
              </a:rPr>
              <a:t>Revenue generated during Holidays is above par as compared to during Non-holidays</a:t>
            </a:r>
          </a:p>
          <a:p>
            <a:endParaRPr lang="en-US" sz="1400" dirty="0">
              <a:effectLst/>
              <a:latin typeface="+mj-lt"/>
            </a:endParaRPr>
          </a:p>
          <a:p>
            <a:pPr marL="285750" indent="-285750">
              <a:buFont typeface="Arial" panose="020B0604020202020204" pitchFamily="34" charset="0"/>
              <a:buChar char="•"/>
            </a:pPr>
            <a:r>
              <a:rPr lang="en-US" sz="1400" dirty="0">
                <a:solidFill>
                  <a:srgbClr val="333333"/>
                </a:solidFill>
                <a:effectLst/>
                <a:latin typeface="+mj-lt"/>
              </a:rPr>
              <a:t>Revenue generated by Camera is highest during holidays as compared to other categories</a:t>
            </a:r>
            <a:endParaRPr lang="en-US" sz="1400" dirty="0">
              <a:latin typeface="+mj-lt"/>
            </a:endParaRPr>
          </a:p>
        </p:txBody>
      </p:sp>
      <p:sp>
        <p:nvSpPr>
          <p:cNvPr id="12" name="TextBox 11">
            <a:extLst>
              <a:ext uri="{FF2B5EF4-FFF2-40B4-BE49-F238E27FC236}">
                <a16:creationId xmlns:a16="http://schemas.microsoft.com/office/drawing/2014/main" id="{A8FCA5E7-1C2A-4DCA-9542-6BB5C5C56535}"/>
              </a:ext>
            </a:extLst>
          </p:cNvPr>
          <p:cNvSpPr txBox="1"/>
          <p:nvPr/>
        </p:nvSpPr>
        <p:spPr>
          <a:xfrm>
            <a:off x="8668869" y="4580964"/>
            <a:ext cx="352313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333333"/>
                </a:solidFill>
                <a:effectLst/>
                <a:latin typeface="+mj-lt"/>
              </a:rPr>
              <a:t>Revenue generated during Salary Day is almost at par as compared to during Non-Salary day</a:t>
            </a:r>
            <a:endParaRPr lang="en-US" sz="1400" dirty="0">
              <a:latin typeface="+mj-lt"/>
            </a:endParaRPr>
          </a:p>
        </p:txBody>
      </p:sp>
      <p:pic>
        <p:nvPicPr>
          <p:cNvPr id="3" name="Picture 2">
            <a:extLst>
              <a:ext uri="{FF2B5EF4-FFF2-40B4-BE49-F238E27FC236}">
                <a16:creationId xmlns:a16="http://schemas.microsoft.com/office/drawing/2014/main" id="{65D81A02-49DE-4A02-A275-7D72800FC218}"/>
              </a:ext>
            </a:extLst>
          </p:cNvPr>
          <p:cNvPicPr>
            <a:picLocks noChangeAspect="1"/>
          </p:cNvPicPr>
          <p:nvPr/>
        </p:nvPicPr>
        <p:blipFill>
          <a:blip r:embed="rId2"/>
          <a:stretch>
            <a:fillRect/>
          </a:stretch>
        </p:blipFill>
        <p:spPr>
          <a:xfrm>
            <a:off x="5047128" y="1228165"/>
            <a:ext cx="3514165" cy="3039995"/>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748FC601-C985-4DE2-AE2D-888AF1C4CF7E}"/>
              </a:ext>
            </a:extLst>
          </p:cNvPr>
          <p:cNvPicPr>
            <a:picLocks noChangeAspect="1"/>
          </p:cNvPicPr>
          <p:nvPr/>
        </p:nvPicPr>
        <p:blipFill>
          <a:blip r:embed="rId3"/>
          <a:stretch>
            <a:fillRect/>
          </a:stretch>
        </p:blipFill>
        <p:spPr>
          <a:xfrm>
            <a:off x="8803341" y="1190065"/>
            <a:ext cx="3146612" cy="3068170"/>
          </a:xfrm>
          <a:prstGeom prst="rect">
            <a:avLst/>
          </a:prstGeom>
          <a:effectLst>
            <a:outerShdw blurRad="50800" dist="38100" dir="2700000" algn="tl" rotWithShape="0">
              <a:prstClr val="black">
                <a:alpha val="40000"/>
              </a:prstClr>
            </a:outerShdw>
          </a:effectLst>
        </p:spPr>
      </p:pic>
      <p:sp>
        <p:nvSpPr>
          <p:cNvPr id="14" name="TextBox 13">
            <a:extLst>
              <a:ext uri="{FF2B5EF4-FFF2-40B4-BE49-F238E27FC236}">
                <a16:creationId xmlns:a16="http://schemas.microsoft.com/office/drawing/2014/main" id="{68701F10-5A62-4D7D-8840-005C297D74D4}"/>
              </a:ext>
            </a:extLst>
          </p:cNvPr>
          <p:cNvSpPr txBox="1"/>
          <p:nvPr/>
        </p:nvSpPr>
        <p:spPr>
          <a:xfrm>
            <a:off x="385481" y="4563037"/>
            <a:ext cx="4329954"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rgbClr val="333333"/>
                </a:solidFill>
                <a:effectLst/>
                <a:latin typeface="+mj-lt"/>
              </a:rPr>
              <a:t>Products sold on COD sell more in general and bring in more revenue.</a:t>
            </a:r>
            <a:endParaRPr lang="en-US" sz="1400" dirty="0">
              <a:effectLst/>
              <a:latin typeface="+mj-lt"/>
            </a:endParaRPr>
          </a:p>
          <a:p>
            <a:pPr marL="285750" indent="-285750">
              <a:buFont typeface="Arial" panose="020B0604020202020204" pitchFamily="34" charset="0"/>
              <a:buChar char="•"/>
            </a:pPr>
            <a:r>
              <a:rPr lang="en-US" sz="1400" dirty="0">
                <a:solidFill>
                  <a:srgbClr val="333333"/>
                </a:solidFill>
                <a:effectLst/>
                <a:latin typeface="+mj-lt"/>
              </a:rPr>
              <a:t>Speakers sold on COD contributes largely to the category units followed by Camera Accessories</a:t>
            </a:r>
            <a:endParaRPr lang="en-US" sz="1400" dirty="0">
              <a:latin typeface="+mj-lt"/>
            </a:endParaRPr>
          </a:p>
        </p:txBody>
      </p:sp>
      <p:pic>
        <p:nvPicPr>
          <p:cNvPr id="16" name="Picture 15">
            <a:extLst>
              <a:ext uri="{FF2B5EF4-FFF2-40B4-BE49-F238E27FC236}">
                <a16:creationId xmlns:a16="http://schemas.microsoft.com/office/drawing/2014/main" id="{37F91F90-12BC-49DB-86FC-EF633799FECA}"/>
              </a:ext>
            </a:extLst>
          </p:cNvPr>
          <p:cNvPicPr>
            <a:picLocks noChangeAspect="1"/>
          </p:cNvPicPr>
          <p:nvPr/>
        </p:nvPicPr>
        <p:blipFill>
          <a:blip r:embed="rId4"/>
          <a:stretch>
            <a:fillRect/>
          </a:stretch>
        </p:blipFill>
        <p:spPr>
          <a:xfrm>
            <a:off x="299478" y="1383647"/>
            <a:ext cx="4439078" cy="27580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6792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J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10463</TotalTime>
  <Words>2253</Words>
  <Application>Microsoft Office PowerPoint</Application>
  <PresentationFormat>Widescreen</PresentationFormat>
  <Paragraphs>263</Paragraphs>
  <Slides>23</Slides>
  <Notes>8</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5" baseType="lpstr">
      <vt:lpstr>Graphik Semibold</vt:lpstr>
      <vt:lpstr>Montserrat</vt:lpstr>
      <vt:lpstr>SimSun</vt:lpstr>
      <vt:lpstr>Arial</vt:lpstr>
      <vt:lpstr>Aldhabi</vt:lpstr>
      <vt:lpstr>Graphik</vt:lpstr>
      <vt:lpstr>Copperplate Gothic Bold</vt:lpstr>
      <vt:lpstr>Calibri</vt:lpstr>
      <vt:lpstr>Calibri Light</vt:lpstr>
      <vt:lpstr>Graphik Black</vt:lpstr>
      <vt:lpstr>MJ theme</vt:lpstr>
      <vt:lpstr>think-cell Folie</vt:lpstr>
      <vt:lpstr>Market Mix Model</vt:lpstr>
      <vt:lpstr>Problem Statement</vt:lpstr>
      <vt:lpstr>PowerPoint Presentation</vt:lpstr>
      <vt:lpstr>Data Availability &amp; Understanding</vt:lpstr>
      <vt:lpstr>Data Preparation Steps</vt:lpstr>
      <vt:lpstr>Snapshot of KNIME Workflow</vt:lpstr>
      <vt:lpstr>Snapshots of outlier treatments and Correlation Plot </vt:lpstr>
      <vt:lpstr>Exploratory Data Analysis</vt:lpstr>
      <vt:lpstr>Exploratory Data Analysis</vt:lpstr>
      <vt:lpstr>Exploratory Data Analysis</vt:lpstr>
      <vt:lpstr>Exploratory Data Analysis</vt:lpstr>
      <vt:lpstr>Model Building Steps after EDA</vt:lpstr>
      <vt:lpstr>MLR - Camera</vt:lpstr>
      <vt:lpstr>Recommendation - Camera</vt:lpstr>
      <vt:lpstr>MLR - Speaker</vt:lpstr>
      <vt:lpstr>Recommendation - Speaker</vt:lpstr>
      <vt:lpstr>MLR – Home Audio</vt:lpstr>
      <vt:lpstr>Recommendation – Home Audio</vt:lpstr>
      <vt:lpstr>MLR – Game</vt:lpstr>
      <vt:lpstr>Recommendation – Game</vt:lpstr>
      <vt:lpstr>MLR – Camera Accessory</vt:lpstr>
      <vt:lpstr>Recommendation – Game</vt:lpstr>
      <vt:lpstr>PowerPoint Presentation</vt:lpstr>
    </vt:vector>
  </TitlesOfParts>
  <Company>PirateCapptain Presentations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PirateCapptain Presentations</dc:creator>
  <cp:lastModifiedBy>Ravindra Rokade, Pooja</cp:lastModifiedBy>
  <cp:revision>668</cp:revision>
  <dcterms:created xsi:type="dcterms:W3CDTF">2019-10-18T08:33:17Z</dcterms:created>
  <dcterms:modified xsi:type="dcterms:W3CDTF">2022-01-15T15:12:43Z</dcterms:modified>
  <cp:category>Sloop Plus</cp:category>
</cp:coreProperties>
</file>